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23"/>
  </p:notesMasterIdLst>
  <p:sldIdLst>
    <p:sldId id="256" r:id="rId3"/>
    <p:sldId id="257" r:id="rId4"/>
    <p:sldId id="285" r:id="rId5"/>
    <p:sldId id="260" r:id="rId6"/>
    <p:sldId id="286" r:id="rId7"/>
    <p:sldId id="282" r:id="rId8"/>
    <p:sldId id="293" r:id="rId9"/>
    <p:sldId id="294" r:id="rId10"/>
    <p:sldId id="287" r:id="rId11"/>
    <p:sldId id="288" r:id="rId12"/>
    <p:sldId id="291" r:id="rId13"/>
    <p:sldId id="259" r:id="rId14"/>
    <p:sldId id="271" r:id="rId15"/>
    <p:sldId id="290" r:id="rId16"/>
    <p:sldId id="279" r:id="rId17"/>
    <p:sldId id="280" r:id="rId18"/>
    <p:sldId id="281" r:id="rId19"/>
    <p:sldId id="289" r:id="rId20"/>
    <p:sldId id="295"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601">
          <p15:clr>
            <a:srgbClr val="9AA0A6"/>
          </p15:clr>
        </p15:guide>
        <p15:guide id="2" orient="horz" pos="7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0ECC4D"/>
  </p:clrMru>
</p:presentationPr>
</file>

<file path=ppt/tableStyles.xml><?xml version="1.0" encoding="utf-8"?>
<a:tblStyleLst xmlns:a="http://schemas.openxmlformats.org/drawingml/2006/main" def="{9170ABC0-470F-4AE3-B924-DE0EDBA92C66}">
  <a:tblStyle styleId="{9170ABC0-470F-4AE3-B924-DE0EDBA92C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717" autoAdjust="0"/>
  </p:normalViewPr>
  <p:slideViewPr>
    <p:cSldViewPr snapToGrid="0">
      <p:cViewPr varScale="1">
        <p:scale>
          <a:sx n="107" d="100"/>
          <a:sy n="107" d="100"/>
        </p:scale>
        <p:origin x="-84" y="-576"/>
      </p:cViewPr>
      <p:guideLst>
        <p:guide orient="horz" pos="601"/>
        <p:guide orient="horz" pos="7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198971115831603"/>
          <c:y val="9.5137397598028153E-2"/>
          <c:w val="0.74520734908136221"/>
          <c:h val="0.61672080052493738"/>
        </c:manualLayout>
      </c:layout>
      <c:barChart>
        <c:barDir val="col"/>
        <c:grouping val="clustered"/>
        <c:ser>
          <c:idx val="0"/>
          <c:order val="0"/>
          <c:tx>
            <c:strRef>
              <c:f>Sheet1!$C$2</c:f>
              <c:strCache>
                <c:ptCount val="1"/>
                <c:pt idx="0">
                  <c:v>PLAN</c:v>
                </c:pt>
              </c:strCache>
            </c:strRef>
          </c:tx>
          <c:cat>
            <c:strRef>
              <c:f>Sheet1!$B$3:$B$7</c:f>
              <c:strCache>
                <c:ptCount val="5"/>
                <c:pt idx="0">
                  <c:v>2018-19</c:v>
                </c:pt>
                <c:pt idx="1">
                  <c:v>2019-20</c:v>
                </c:pt>
                <c:pt idx="2">
                  <c:v>2020-21</c:v>
                </c:pt>
                <c:pt idx="3">
                  <c:v>2021-22</c:v>
                </c:pt>
                <c:pt idx="4">
                  <c:v>2022-23
(till July’22)</c:v>
                </c:pt>
              </c:strCache>
            </c:strRef>
          </c:cat>
          <c:val>
            <c:numRef>
              <c:f>Sheet1!$C$3:$C$7</c:f>
              <c:numCache>
                <c:formatCode>General</c:formatCode>
                <c:ptCount val="5"/>
                <c:pt idx="0">
                  <c:v>6.2</c:v>
                </c:pt>
                <c:pt idx="1">
                  <c:v>6.5</c:v>
                </c:pt>
                <c:pt idx="2">
                  <c:v>6.1</c:v>
                </c:pt>
                <c:pt idx="3">
                  <c:v>6.25</c:v>
                </c:pt>
                <c:pt idx="4">
                  <c:v>6.1</c:v>
                </c:pt>
              </c:numCache>
            </c:numRef>
          </c:val>
        </c:ser>
        <c:ser>
          <c:idx val="1"/>
          <c:order val="1"/>
          <c:tx>
            <c:strRef>
              <c:f>Sheet1!$D$2</c:f>
              <c:strCache>
                <c:ptCount val="1"/>
                <c:pt idx="0">
                  <c:v>ACTUAL</c:v>
                </c:pt>
              </c:strCache>
            </c:strRef>
          </c:tx>
          <c:cat>
            <c:strRef>
              <c:f>Sheet1!$B$3:$B$7</c:f>
              <c:strCache>
                <c:ptCount val="5"/>
                <c:pt idx="0">
                  <c:v>2018-19</c:v>
                </c:pt>
                <c:pt idx="1">
                  <c:v>2019-20</c:v>
                </c:pt>
                <c:pt idx="2">
                  <c:v>2020-21</c:v>
                </c:pt>
                <c:pt idx="3">
                  <c:v>2021-22</c:v>
                </c:pt>
                <c:pt idx="4">
                  <c:v>2022-23
(till July’22)</c:v>
                </c:pt>
              </c:strCache>
            </c:strRef>
          </c:cat>
          <c:val>
            <c:numRef>
              <c:f>Sheet1!$D$3:$D$7</c:f>
              <c:numCache>
                <c:formatCode>General</c:formatCode>
                <c:ptCount val="5"/>
                <c:pt idx="0">
                  <c:v>5.7700000000000014</c:v>
                </c:pt>
                <c:pt idx="1">
                  <c:v>5.1599999999999975</c:v>
                </c:pt>
                <c:pt idx="2">
                  <c:v>4.68</c:v>
                </c:pt>
                <c:pt idx="3">
                  <c:v>5.7700000000000014</c:v>
                </c:pt>
                <c:pt idx="4">
                  <c:v>1.3800000000000001</c:v>
                </c:pt>
              </c:numCache>
            </c:numRef>
          </c:val>
        </c:ser>
        <c:axId val="89867776"/>
        <c:axId val="89575808"/>
      </c:barChart>
      <c:catAx>
        <c:axId val="89867776"/>
        <c:scaling>
          <c:orientation val="minMax"/>
        </c:scaling>
        <c:axPos val="b"/>
        <c:tickLblPos val="nextTo"/>
        <c:txPr>
          <a:bodyPr/>
          <a:lstStyle/>
          <a:p>
            <a:pPr>
              <a:defRPr sz="900"/>
            </a:pPr>
            <a:endParaRPr lang="en-US"/>
          </a:p>
        </c:txPr>
        <c:crossAx val="89575808"/>
        <c:crosses val="autoZero"/>
        <c:auto val="1"/>
        <c:lblAlgn val="ctr"/>
        <c:lblOffset val="100"/>
      </c:catAx>
      <c:valAx>
        <c:axId val="89575808"/>
        <c:scaling>
          <c:orientation val="minMax"/>
        </c:scaling>
        <c:axPos val="l"/>
        <c:majorGridlines/>
        <c:title>
          <c:tx>
            <c:rich>
              <a:bodyPr rot="-5400000" vert="horz"/>
              <a:lstStyle/>
              <a:p>
                <a:pPr>
                  <a:defRPr/>
                </a:pPr>
                <a:r>
                  <a:rPr lang="en-US" dirty="0"/>
                  <a:t>Million </a:t>
                </a:r>
                <a:r>
                  <a:rPr lang="en-US" dirty="0" err="1"/>
                  <a:t>Tonne</a:t>
                </a:r>
                <a:endParaRPr lang="en-US" dirty="0"/>
              </a:p>
            </c:rich>
          </c:tx>
          <c:layout/>
        </c:title>
        <c:numFmt formatCode="General" sourceLinked="1"/>
        <c:tickLblPos val="nextTo"/>
        <c:crossAx val="89867776"/>
        <c:crosses val="autoZero"/>
        <c:crossBetween val="between"/>
      </c:valAx>
    </c:plotArea>
    <c:legend>
      <c:legendPos val="t"/>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5513597716564781"/>
          <c:y val="4.1415463867944188E-2"/>
          <c:w val="0.7803111053062437"/>
          <c:h val="0.59011899369025056"/>
        </c:manualLayout>
      </c:layout>
      <c:barChart>
        <c:barDir val="col"/>
        <c:grouping val="clustered"/>
        <c:ser>
          <c:idx val="0"/>
          <c:order val="0"/>
          <c:tx>
            <c:strRef>
              <c:f>Sheet1!$C$19</c:f>
              <c:strCache>
                <c:ptCount val="1"/>
                <c:pt idx="0">
                  <c:v>PLAN</c:v>
                </c:pt>
              </c:strCache>
            </c:strRef>
          </c:tx>
          <c:cat>
            <c:strRef>
              <c:f>Sheet1!$B$20:$B$24</c:f>
              <c:strCache>
                <c:ptCount val="5"/>
                <c:pt idx="0">
                  <c:v>2018-19</c:v>
                </c:pt>
                <c:pt idx="1">
                  <c:v>2019-20</c:v>
                </c:pt>
                <c:pt idx="2">
                  <c:v>2020-21</c:v>
                </c:pt>
                <c:pt idx="3">
                  <c:v>2021-22</c:v>
                </c:pt>
                <c:pt idx="4">
                  <c:v>2022-23
(till July’22)</c:v>
                </c:pt>
              </c:strCache>
            </c:strRef>
          </c:cat>
          <c:val>
            <c:numRef>
              <c:f>Sheet1!$C$20:$C$24</c:f>
              <c:numCache>
                <c:formatCode>General</c:formatCode>
                <c:ptCount val="5"/>
                <c:pt idx="0">
                  <c:v>6.1</c:v>
                </c:pt>
                <c:pt idx="1">
                  <c:v>6.4</c:v>
                </c:pt>
                <c:pt idx="2">
                  <c:v>5.9</c:v>
                </c:pt>
                <c:pt idx="3">
                  <c:v>6.1</c:v>
                </c:pt>
                <c:pt idx="4">
                  <c:v>6.3</c:v>
                </c:pt>
              </c:numCache>
            </c:numRef>
          </c:val>
        </c:ser>
        <c:ser>
          <c:idx val="1"/>
          <c:order val="1"/>
          <c:tx>
            <c:strRef>
              <c:f>Sheet1!$D$19</c:f>
              <c:strCache>
                <c:ptCount val="1"/>
                <c:pt idx="0">
                  <c:v>ACTUAL</c:v>
                </c:pt>
              </c:strCache>
            </c:strRef>
          </c:tx>
          <c:cat>
            <c:strRef>
              <c:f>Sheet1!$B$20:$B$24</c:f>
              <c:strCache>
                <c:ptCount val="5"/>
                <c:pt idx="0">
                  <c:v>2018-19</c:v>
                </c:pt>
                <c:pt idx="1">
                  <c:v>2019-20</c:v>
                </c:pt>
                <c:pt idx="2">
                  <c:v>2020-21</c:v>
                </c:pt>
                <c:pt idx="3">
                  <c:v>2021-22</c:v>
                </c:pt>
                <c:pt idx="4">
                  <c:v>2022-23
(till July’22)</c:v>
                </c:pt>
              </c:strCache>
            </c:strRef>
          </c:cat>
          <c:val>
            <c:numRef>
              <c:f>Sheet1!$D$20:$D$24</c:f>
              <c:numCache>
                <c:formatCode>General</c:formatCode>
                <c:ptCount val="5"/>
                <c:pt idx="0">
                  <c:v>5.52</c:v>
                </c:pt>
                <c:pt idx="1">
                  <c:v>4.9800000000000004</c:v>
                </c:pt>
                <c:pt idx="2">
                  <c:v>4.49</c:v>
                </c:pt>
                <c:pt idx="3">
                  <c:v>5.51</c:v>
                </c:pt>
                <c:pt idx="4">
                  <c:v>1.59</c:v>
                </c:pt>
              </c:numCache>
            </c:numRef>
          </c:val>
        </c:ser>
        <c:axId val="89669632"/>
        <c:axId val="89671168"/>
      </c:barChart>
      <c:catAx>
        <c:axId val="89669632"/>
        <c:scaling>
          <c:orientation val="minMax"/>
        </c:scaling>
        <c:axPos val="b"/>
        <c:tickLblPos val="nextTo"/>
        <c:crossAx val="89671168"/>
        <c:crosses val="autoZero"/>
        <c:auto val="1"/>
        <c:lblAlgn val="ctr"/>
        <c:lblOffset val="100"/>
      </c:catAx>
      <c:valAx>
        <c:axId val="89671168"/>
        <c:scaling>
          <c:orientation val="minMax"/>
        </c:scaling>
        <c:axPos val="l"/>
        <c:majorGridlines/>
        <c:numFmt formatCode="General" sourceLinked="1"/>
        <c:tickLblPos val="nextTo"/>
        <c:crossAx val="89669632"/>
        <c:crosses val="autoZero"/>
        <c:crossBetween val="between"/>
      </c:valAx>
    </c:plotArea>
    <c:legend>
      <c:legendPos val="t"/>
      <c:layout/>
    </c:legend>
    <c:plotVisOnly val="1"/>
  </c:chart>
  <c:txPr>
    <a:bodyPr/>
    <a:lstStyle/>
    <a:p>
      <a:pPr>
        <a:defRPr>
          <a:solidFill>
            <a:schemeClr val="tx1"/>
          </a:solidFill>
        </a:defRPr>
      </a:pPr>
      <a:endParaRPr lang="en-US"/>
    </a:p>
  </c:txPr>
  <c:externalData r:id="rId1"/>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25.png"/></Relationships>
</file>

<file path=ppt/drawings/drawing1.xml><?xml version="1.0" encoding="utf-8"?>
<c:userShapes xmlns:c="http://schemas.openxmlformats.org/drawingml/2006/chart">
  <cdr:relSizeAnchor xmlns:cdr="http://schemas.openxmlformats.org/drawingml/2006/chartDrawing">
    <cdr:from>
      <cdr:x>0</cdr:x>
      <cdr:y>0.25075</cdr:y>
    </cdr:from>
    <cdr:to>
      <cdr:x>0.06015</cdr:x>
      <cdr:y>0.59103</cdr:y>
    </cdr:to>
    <cdr:pic>
      <cdr:nvPicPr>
        <cdr:cNvPr id="4"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rot="16200000">
          <a:off x="-399495" y="1141998"/>
          <a:ext cx="1012024" cy="219475"/>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11092945575_0_2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1109294557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11092945575_0_2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11092945575_0_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1092945575_0_1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1092945575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1092945575_0_1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1092945575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d7ae03d4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d7ae03d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092945575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092945575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092945575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092945575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092945575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092945575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2"/>
        <p:cNvGrpSpPr/>
        <p:nvPr/>
      </p:nvGrpSpPr>
      <p:grpSpPr>
        <a:xfrm>
          <a:off x="0" y="0"/>
          <a:ext cx="0" cy="0"/>
          <a:chOff x="0" y="0"/>
          <a:chExt cx="0" cy="0"/>
        </a:xfrm>
      </p:grpSpPr>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59" r:id="rId6"/>
    <p:sldLayoutId id="2147483665" r:id="rId7"/>
    <p:sldLayoutId id="2147483670" r:id="rId8"/>
    <p:sldLayoutId id="2147483671" r:id="rId9"/>
    <p:sldLayoutId id="2147483672" r:id="rId10"/>
  </p:sldLayoutIdLst>
  <p:transition spd="slow"/>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1" name="Google Shape;221;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transition spd="slow"/>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ideo" Target="file:///C:\Users\user\Desktop\Project%20of%20RMD%20HTML\Project%20Images\RINL-VID.mp4" TargetMode="Externa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6.jpeg"/><Relationship Id="rId7" Type="http://schemas.openxmlformats.org/officeDocument/2006/relationships/image" Target="../media/image37.jpeg"/><Relationship Id="rId12"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6.jpe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9.jpeg"/><Relationship Id="rId5" Type="http://schemas.openxmlformats.org/officeDocument/2006/relationships/image" Target="../media/image17.jpeg"/><Relationship Id="rId10" Type="http://schemas.openxmlformats.org/officeDocument/2006/relationships/image" Target="../media/image2.jpeg"/><Relationship Id="rId4" Type="http://schemas.openxmlformats.org/officeDocument/2006/relationships/image" Target="../media/image12.pn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233866" y="-275226"/>
            <a:ext cx="6317873" cy="1988598"/>
          </a:xfrm>
          <a:prstGeom prst="rect">
            <a:avLst/>
          </a:prstGeom>
        </p:spPr>
        <p:txBody>
          <a:bodyPr spcFirstLastPara="1" wrap="square" lIns="0" tIns="0" rIns="0" bIns="0" anchor="ctr" anchorCtr="0">
            <a:noAutofit/>
          </a:bodyPr>
          <a:lstStyle/>
          <a:p>
            <a:pPr algn="ctr"/>
            <a:r>
              <a:rPr lang="en-US" sz="2400" dirty="0" smtClean="0">
                <a:solidFill>
                  <a:schemeClr val="tx1"/>
                </a:solidFill>
                <a:latin typeface="Arial Rounded MT Bold" pitchFamily="34" charset="0"/>
                <a:cs typeface="Arial" pitchFamily="34" charset="0"/>
              </a:rPr>
              <a:t>WELCOME</a:t>
            </a:r>
            <a:br>
              <a:rPr lang="en-US" sz="2400" dirty="0" smtClean="0">
                <a:solidFill>
                  <a:schemeClr val="tx1"/>
                </a:solidFill>
                <a:latin typeface="Arial Rounded MT Bold" pitchFamily="34" charset="0"/>
                <a:cs typeface="Arial" pitchFamily="34" charset="0"/>
              </a:rPr>
            </a:br>
            <a:r>
              <a:rPr lang="en-US" sz="2400" dirty="0" smtClean="0">
                <a:solidFill>
                  <a:schemeClr val="tx1"/>
                </a:solidFill>
                <a:latin typeface="Arial Rounded MT Bold" pitchFamily="34" charset="0"/>
                <a:cs typeface="Arial" pitchFamily="34" charset="0"/>
              </a:rPr>
              <a:t>TO</a:t>
            </a:r>
            <a:br>
              <a:rPr lang="en-US" sz="2400" dirty="0" smtClean="0">
                <a:solidFill>
                  <a:schemeClr val="tx1"/>
                </a:solidFill>
                <a:latin typeface="Arial Rounded MT Bold" pitchFamily="34" charset="0"/>
                <a:cs typeface="Arial" pitchFamily="34" charset="0"/>
              </a:rPr>
            </a:br>
            <a:r>
              <a:rPr lang="en-US" sz="2400" dirty="0" smtClean="0">
                <a:solidFill>
                  <a:schemeClr val="tx1"/>
                </a:solidFill>
                <a:latin typeface="Arial Rounded MT Bold" pitchFamily="34" charset="0"/>
                <a:cs typeface="Arial" pitchFamily="34" charset="0"/>
              </a:rPr>
              <a:t>VISAKHAPATNAM STEELPLANT</a:t>
            </a:r>
            <a:endParaRPr lang="en-US" sz="2400" dirty="0">
              <a:solidFill>
                <a:schemeClr val="tx1"/>
              </a:solidFill>
              <a:latin typeface="Arial Rounded MT Bold" pitchFamily="34" charset="0"/>
              <a:cs typeface="Arial" pitchFamily="34" charset="0"/>
            </a:endParaRPr>
          </a:p>
        </p:txBody>
      </p:sp>
      <p:pic>
        <p:nvPicPr>
          <p:cNvPr id="231" name="Google Shape;231;p30"/>
          <p:cNvPicPr preferRelativeResize="0"/>
          <p:nvPr/>
        </p:nvPicPr>
        <p:blipFill>
          <a:blip r:embed="rId4">
            <a:alphaModFix/>
          </a:blip>
          <a:srcRect t="29769"/>
          <a:stretch>
            <a:fillRect/>
          </a:stretch>
        </p:blipFill>
        <p:spPr>
          <a:xfrm>
            <a:off x="5750927" y="3918383"/>
            <a:ext cx="3535121" cy="1390466"/>
          </a:xfrm>
          <a:prstGeom prst="rect">
            <a:avLst/>
          </a:prstGeom>
          <a:noFill/>
          <a:ln>
            <a:noFill/>
          </a:ln>
        </p:spPr>
      </p:pic>
      <p:grpSp>
        <p:nvGrpSpPr>
          <p:cNvPr id="5" name="Google Shape;2309;p48"/>
          <p:cNvGrpSpPr/>
          <p:nvPr/>
        </p:nvGrpSpPr>
        <p:grpSpPr>
          <a:xfrm>
            <a:off x="6082228" y="2119511"/>
            <a:ext cx="2964153" cy="2283814"/>
            <a:chOff x="1639475" y="1060075"/>
            <a:chExt cx="4343425" cy="3588275"/>
          </a:xfrm>
        </p:grpSpPr>
        <p:sp>
          <p:nvSpPr>
            <p:cNvPr id="6"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0"/>
          <p:cNvSpPr txBox="1">
            <a:spLocks noGrp="1"/>
          </p:cNvSpPr>
          <p:nvPr>
            <p:ph type="subTitle" idx="1"/>
          </p:nvPr>
        </p:nvSpPr>
        <p:spPr>
          <a:xfrm>
            <a:off x="0" y="3338028"/>
            <a:ext cx="5859262" cy="1794719"/>
          </a:xfrm>
          <a:prstGeom prst="rect">
            <a:avLst/>
          </a:prstGeom>
        </p:spPr>
        <p:txBody>
          <a:bodyPr spcFirstLastPara="1" wrap="square" lIns="0" tIns="0" rIns="0" bIns="0" anchor="ctr" anchorCtr="0">
            <a:noAutofit/>
          </a:bodyPr>
          <a:lstStyle/>
          <a:p>
            <a:pPr algn="ctr"/>
            <a:r>
              <a:rPr lang="en-US" sz="2400" b="1" dirty="0" smtClean="0">
                <a:solidFill>
                  <a:schemeClr val="tx1"/>
                </a:solidFill>
                <a:latin typeface="Lucida Handwriting" pitchFamily="66" charset="0"/>
              </a:rPr>
              <a:t>A PROJECT ON COMPUTERISED RAWMATERIALS MANAGEMENT SYSTEM USING HTML</a:t>
            </a:r>
            <a:endParaRPr lang="en-US" sz="2400" dirty="0">
              <a:solidFill>
                <a:schemeClr val="tx1"/>
              </a:solidFill>
              <a:latin typeface="Lucida Handwriting" pitchFamily="66" charset="0"/>
            </a:endParaRPr>
          </a:p>
        </p:txBody>
      </p:sp>
      <p:pic>
        <p:nvPicPr>
          <p:cNvPr id="12" name="Picture 11" descr="RINL-Logo.jpeg"/>
          <p:cNvPicPr>
            <a:picLocks noChangeAspect="1"/>
          </p:cNvPicPr>
          <p:nvPr/>
        </p:nvPicPr>
        <p:blipFill>
          <a:blip r:embed="rId5"/>
          <a:stretch>
            <a:fillRect/>
          </a:stretch>
        </p:blipFill>
        <p:spPr>
          <a:xfrm>
            <a:off x="28575" y="37453"/>
            <a:ext cx="534255" cy="727969"/>
          </a:xfrm>
          <a:prstGeom prst="rect">
            <a:avLst/>
          </a:prstGeom>
        </p:spPr>
      </p:pic>
      <p:pic>
        <p:nvPicPr>
          <p:cNvPr id="13" name="Picture 12" descr="Visakhapatnam Steel Plant :: Vendor Registration System"/>
          <p:cNvPicPr/>
          <p:nvPr/>
        </p:nvPicPr>
        <p:blipFill>
          <a:blip r:embed="rId6">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2441342" y="1467149"/>
            <a:ext cx="1882084" cy="2075049"/>
          </a:xfrm>
          <a:prstGeom prst="rect">
            <a:avLst/>
          </a:prstGeom>
          <a:noFill/>
          <a:ln>
            <a:noFill/>
          </a:ln>
        </p:spPr>
      </p:pic>
      <p:pic>
        <p:nvPicPr>
          <p:cNvPr id="14" name="RINL-VID.mp4">
            <a:hlinkClick r:id="" action="ppaction://media"/>
          </p:cNvPr>
          <p:cNvPicPr>
            <a:picLocks noRot="1" noChangeAspect="1"/>
          </p:cNvPicPr>
          <p:nvPr>
            <a:videoFile r:link="rId1"/>
          </p:nvPr>
        </p:nvPicPr>
        <p:blipFill>
          <a:blip r:embed="rId7"/>
          <a:stretch>
            <a:fillRect/>
          </a:stretch>
        </p:blipFill>
        <p:spPr>
          <a:xfrm>
            <a:off x="6152226" y="2228295"/>
            <a:ext cx="2814221" cy="1495331"/>
          </a:xfrm>
          <a:prstGeom prst="rect">
            <a:avLst/>
          </a:prstGeom>
        </p:spPr>
      </p:pic>
    </p:spTree>
  </p:cSld>
  <p:clrMapOvr>
    <a:masterClrMapping/>
  </p:clrMapOvr>
  <p:transition spd="med" advClick="0" advTm="60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9" name="Picture 28" descr="2019110502271745666.jpg"/>
          <p:cNvPicPr>
            <a:picLocks noChangeAspect="1"/>
          </p:cNvPicPr>
          <p:nvPr/>
        </p:nvPicPr>
        <p:blipFill>
          <a:blip r:embed="rId3"/>
          <a:srcRect b="56752"/>
          <a:stretch>
            <a:fillRect/>
          </a:stretch>
        </p:blipFill>
        <p:spPr>
          <a:xfrm>
            <a:off x="1020934" y="1252676"/>
            <a:ext cx="7128769" cy="1827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 name="Picture 29" descr="2019110502271745666.jpg"/>
          <p:cNvPicPr>
            <a:picLocks noChangeAspect="1"/>
          </p:cNvPicPr>
          <p:nvPr/>
        </p:nvPicPr>
        <p:blipFill>
          <a:blip r:embed="rId3"/>
          <a:srcRect t="54086"/>
          <a:stretch>
            <a:fillRect/>
          </a:stretch>
        </p:blipFill>
        <p:spPr>
          <a:xfrm>
            <a:off x="994302" y="3222592"/>
            <a:ext cx="7139125" cy="18587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1" name="Title 15"/>
          <p:cNvSpPr>
            <a:spLocks noGrp="1"/>
          </p:cNvSpPr>
          <p:nvPr>
            <p:ph type="title"/>
          </p:nvPr>
        </p:nvSpPr>
        <p:spPr>
          <a:xfrm>
            <a:off x="3640353" y="301840"/>
            <a:ext cx="1606350" cy="532660"/>
          </a:xfrm>
        </p:spPr>
        <p:txBody>
          <a:bodyPr/>
          <a:lstStyle/>
          <a:p>
            <a:r>
              <a:rPr lang="en-US" sz="3200" b="1" dirty="0" smtClean="0">
                <a:solidFill>
                  <a:schemeClr val="accent1"/>
                </a:solidFill>
                <a:latin typeface="Bradley Hand ITC" pitchFamily="66" charset="0"/>
              </a:rPr>
              <a:t>FLUXES</a:t>
            </a:r>
            <a:endParaRPr lang="en-US" sz="3200" b="1" dirty="0">
              <a:solidFill>
                <a:schemeClr val="accent1"/>
              </a:solidFill>
              <a:latin typeface="Bradley Hand ITC" pitchFamily="66" charset="0"/>
            </a:endParaRPr>
          </a:p>
        </p:txBody>
      </p:sp>
      <p:pic>
        <p:nvPicPr>
          <p:cNvPr id="23" name="Picture 22"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3409025" y="951213"/>
            <a:ext cx="2290439" cy="318294"/>
          </a:xfrm>
          <a:prstGeom prst="rect">
            <a:avLst/>
          </a:prstGeom>
        </p:spPr>
        <p:txBody>
          <a:bodyPr spcFirstLastPara="1" wrap="square" lIns="0" tIns="0" rIns="0" bIns="0" anchor="t" anchorCtr="0">
            <a:noAutofit/>
          </a:bodyPr>
          <a:lstStyle/>
          <a:p>
            <a:r>
              <a:rPr lang="en-US" sz="2000" b="1" u="sng" dirty="0" smtClean="0">
                <a:solidFill>
                  <a:schemeClr val="accent1"/>
                </a:solidFill>
                <a:latin typeface="Lucida Handwriting" pitchFamily="66" charset="0"/>
              </a:rPr>
              <a:t>COALS</a:t>
            </a:r>
            <a:endParaRPr sz="2000" u="sng">
              <a:solidFill>
                <a:schemeClr val="accent1"/>
              </a:solidFill>
              <a:latin typeface="Lucida Handwriting" pitchFamily="66" charset="0"/>
            </a:endParaRPr>
          </a:p>
        </p:txBody>
      </p:sp>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6" name="Picture 55" descr="Pride of Steel.jpg"/>
          <p:cNvPicPr>
            <a:picLocks noChangeAspect="1"/>
          </p:cNvPicPr>
          <p:nvPr/>
        </p:nvPicPr>
        <p:blipFill>
          <a:blip r:embed="rId3"/>
          <a:stretch>
            <a:fillRect/>
          </a:stretch>
        </p:blipFill>
        <p:spPr>
          <a:xfrm>
            <a:off x="3906872" y="124288"/>
            <a:ext cx="1117889" cy="699174"/>
          </a:xfrm>
          <a:prstGeom prst="rect">
            <a:avLst/>
          </a:prstGeom>
        </p:spPr>
      </p:pic>
      <p:pic>
        <p:nvPicPr>
          <p:cNvPr id="27" name="Picture 26" descr="Coking Coal.jpg"/>
          <p:cNvPicPr>
            <a:picLocks noChangeAspect="1"/>
          </p:cNvPicPr>
          <p:nvPr/>
        </p:nvPicPr>
        <p:blipFill>
          <a:blip r:embed="rId4"/>
          <a:stretch>
            <a:fillRect/>
          </a:stretch>
        </p:blipFill>
        <p:spPr>
          <a:xfrm>
            <a:off x="732656" y="1509204"/>
            <a:ext cx="3368218" cy="2982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Google Shape;254;p32"/>
          <p:cNvSpPr txBox="1">
            <a:spLocks noGrp="1"/>
          </p:cNvSpPr>
          <p:nvPr>
            <p:ph type="title" idx="15"/>
          </p:nvPr>
        </p:nvSpPr>
        <p:spPr>
          <a:xfrm>
            <a:off x="1225119" y="4718670"/>
            <a:ext cx="2290439" cy="318294"/>
          </a:xfrm>
          <a:prstGeom prst="rect">
            <a:avLst/>
          </a:prstGeom>
        </p:spPr>
        <p:txBody>
          <a:bodyPr spcFirstLastPara="1" wrap="square" lIns="0" tIns="0" rIns="0" bIns="0" anchor="t" anchorCtr="0">
            <a:noAutofit/>
          </a:bodyPr>
          <a:lstStyle/>
          <a:p>
            <a:r>
              <a:rPr lang="en-US" sz="2000" b="1" u="sng" dirty="0" smtClean="0">
                <a:solidFill>
                  <a:srgbClr val="FFFF00"/>
                </a:solidFill>
                <a:latin typeface="Lucida Handwriting" pitchFamily="66" charset="0"/>
              </a:rPr>
              <a:t>Coking Coal</a:t>
            </a:r>
            <a:endParaRPr sz="2000" u="sng">
              <a:solidFill>
                <a:srgbClr val="FFFF00"/>
              </a:solidFill>
              <a:latin typeface="Lucida Handwriting" pitchFamily="66" charset="0"/>
            </a:endParaRPr>
          </a:p>
        </p:txBody>
      </p:sp>
      <p:sp>
        <p:nvSpPr>
          <p:cNvPr id="28" name="Google Shape;254;p32"/>
          <p:cNvSpPr txBox="1">
            <a:spLocks noGrp="1"/>
          </p:cNvSpPr>
          <p:nvPr>
            <p:ph type="title" idx="15"/>
          </p:nvPr>
        </p:nvSpPr>
        <p:spPr>
          <a:xfrm>
            <a:off x="5379868" y="4692041"/>
            <a:ext cx="2290439" cy="318294"/>
          </a:xfrm>
          <a:prstGeom prst="rect">
            <a:avLst/>
          </a:prstGeom>
        </p:spPr>
        <p:txBody>
          <a:bodyPr spcFirstLastPara="1" wrap="square" lIns="0" tIns="0" rIns="0" bIns="0" anchor="t" anchorCtr="0">
            <a:noAutofit/>
          </a:bodyPr>
          <a:lstStyle/>
          <a:p>
            <a:r>
              <a:rPr lang="en-US" sz="2000" b="1" u="sng" dirty="0" smtClean="0">
                <a:solidFill>
                  <a:srgbClr val="FFFF00"/>
                </a:solidFill>
                <a:latin typeface="Lucida Handwriting" pitchFamily="66" charset="0"/>
              </a:rPr>
              <a:t>Thermal  Coal</a:t>
            </a:r>
            <a:endParaRPr sz="2000" u="sng">
              <a:solidFill>
                <a:srgbClr val="FFFF00"/>
              </a:solidFill>
              <a:latin typeface="Lucida Handwriting" pitchFamily="66" charset="0"/>
            </a:endParaRPr>
          </a:p>
        </p:txBody>
      </p:sp>
      <p:pic>
        <p:nvPicPr>
          <p:cNvPr id="2050" name="Picture 2" descr="https://5.imimg.com/data5/OW/NX/QI/SELLER-80052083/thermal-coal-1000x1000.jpg"/>
          <p:cNvPicPr>
            <a:picLocks noChangeAspect="1" noChangeArrowheads="1"/>
          </p:cNvPicPr>
          <p:nvPr/>
        </p:nvPicPr>
        <p:blipFill>
          <a:blip r:embed="rId5"/>
          <a:srcRect/>
          <a:stretch>
            <a:fillRect/>
          </a:stretch>
        </p:blipFill>
        <p:spPr bwMode="auto">
          <a:xfrm>
            <a:off x="4755688" y="1500329"/>
            <a:ext cx="3234223" cy="2974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descr="RINL-Logo.jpeg"/>
          <p:cNvPicPr>
            <a:picLocks noChangeAspect="1"/>
          </p:cNvPicPr>
          <p:nvPr/>
        </p:nvPicPr>
        <p:blipFill>
          <a:blip r:embed="rId6"/>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33"/>
          <p:cNvSpPr txBox="1">
            <a:spLocks noGrp="1"/>
          </p:cNvSpPr>
          <p:nvPr>
            <p:ph type="subTitle" idx="3"/>
          </p:nvPr>
        </p:nvSpPr>
        <p:spPr>
          <a:xfrm>
            <a:off x="1491449" y="3512091"/>
            <a:ext cx="2929630" cy="1290728"/>
          </a:xfrm>
          <a:prstGeom prst="rect">
            <a:avLst/>
          </a:prstGeom>
        </p:spPr>
        <p:txBody>
          <a:bodyPr spcFirstLastPara="1" wrap="square" lIns="0" tIns="0" rIns="0" bIns="0" anchor="t" anchorCtr="0">
            <a:noAutofit/>
          </a:bodyPr>
          <a:lstStyle/>
          <a:p>
            <a:pPr algn="l"/>
            <a:r>
              <a:rPr lang="en-US" sz="1200" b="1" dirty="0" smtClean="0">
                <a:latin typeface="Arial Narrow" pitchFamily="34" charset="0"/>
              </a:rPr>
              <a:t>         Iron Ores are rocks and minerals from  which metallic iron can be economically extracted. The ores are usually rich in iron oxides and vary in color from dark gray, bright yellow, deep purple, to rusty red. The iron itself is usually found in the form of magnetic (Fe3O4), Hematite (Fe2O3). </a:t>
            </a:r>
            <a:endParaRPr lang="en-US" sz="1200" b="1" dirty="0">
              <a:latin typeface="Arial Narrow" pitchFamily="34" charset="0"/>
            </a:endParaRPr>
          </a:p>
        </p:txBody>
      </p:sp>
      <p:sp>
        <p:nvSpPr>
          <p:cNvPr id="300" name="Google Shape;300;p33"/>
          <p:cNvSpPr txBox="1">
            <a:spLocks noGrp="1"/>
          </p:cNvSpPr>
          <p:nvPr>
            <p:ph type="subTitle" idx="1"/>
          </p:nvPr>
        </p:nvSpPr>
        <p:spPr>
          <a:xfrm>
            <a:off x="2044227" y="2997163"/>
            <a:ext cx="1666639"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u="sng" dirty="0" smtClean="0">
                <a:solidFill>
                  <a:srgbClr val="FFFF00"/>
                </a:solidFill>
              </a:rPr>
              <a:t>Iron Ores</a:t>
            </a:r>
            <a:endParaRPr u="sng">
              <a:solidFill>
                <a:srgbClr val="FFFF00"/>
              </a:solidFill>
            </a:endParaRPr>
          </a:p>
        </p:txBody>
      </p:sp>
      <p:sp>
        <p:nvSpPr>
          <p:cNvPr id="301" name="Google Shape;301;p33"/>
          <p:cNvSpPr txBox="1">
            <a:spLocks noGrp="1"/>
          </p:cNvSpPr>
          <p:nvPr>
            <p:ph type="subTitle" idx="2"/>
          </p:nvPr>
        </p:nvSpPr>
        <p:spPr>
          <a:xfrm>
            <a:off x="4740675" y="1754303"/>
            <a:ext cx="2696573"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u="sng" dirty="0" smtClean="0">
                <a:solidFill>
                  <a:srgbClr val="FFC000"/>
                </a:solidFill>
              </a:rPr>
              <a:t>Chemical Composition</a:t>
            </a:r>
            <a:endParaRPr sz="1800" u="sng">
              <a:solidFill>
                <a:srgbClr val="FFC000"/>
              </a:solidFill>
            </a:endParaRPr>
          </a:p>
        </p:txBody>
      </p:sp>
      <p:sp>
        <p:nvSpPr>
          <p:cNvPr id="302" name="Google Shape;302;p33"/>
          <p:cNvSpPr txBox="1">
            <a:spLocks noGrp="1"/>
          </p:cNvSpPr>
          <p:nvPr>
            <p:ph type="subTitle" idx="4"/>
          </p:nvPr>
        </p:nvSpPr>
        <p:spPr>
          <a:xfrm>
            <a:off x="4136991" y="2530007"/>
            <a:ext cx="3409025" cy="1314023"/>
          </a:xfrm>
          <a:prstGeom prst="rect">
            <a:avLst/>
          </a:prstGeom>
        </p:spPr>
        <p:txBody>
          <a:bodyPr spcFirstLastPara="1" wrap="square" lIns="0" tIns="0" rIns="0" bIns="0" anchor="t" anchorCtr="0">
            <a:noAutofit/>
          </a:bodyPr>
          <a:lstStyle/>
          <a:p>
            <a:pPr lvl="2" algn="l" fontAlgn="base"/>
            <a:r>
              <a:rPr lang="en-US" dirty="0" smtClean="0"/>
              <a:t>%Fe  	    → 63 - 65% Min</a:t>
            </a:r>
            <a:endParaRPr lang="en-US" sz="1100" dirty="0" smtClean="0"/>
          </a:p>
          <a:p>
            <a:pPr lvl="2" algn="l" fontAlgn="base"/>
            <a:r>
              <a:rPr lang="en-US" dirty="0" smtClean="0"/>
              <a:t>%Al2O3	    → 3.0% 	Max</a:t>
            </a:r>
            <a:endParaRPr lang="en-US" sz="1100" dirty="0" smtClean="0"/>
          </a:p>
          <a:p>
            <a:pPr lvl="2" algn="l" fontAlgn="base"/>
            <a:r>
              <a:rPr lang="en-US" dirty="0" smtClean="0"/>
              <a:t>%SiO2	    → 3.0 	 Max</a:t>
            </a:r>
            <a:endParaRPr lang="en-US" sz="1100" dirty="0" smtClean="0"/>
          </a:p>
          <a:p>
            <a:pPr lvl="2" algn="l" fontAlgn="base"/>
            <a:r>
              <a:rPr lang="en-US" dirty="0" smtClean="0"/>
              <a:t>Phosphorus → 0.06	 Max</a:t>
            </a:r>
            <a:endParaRPr lang="en-US" sz="1100" dirty="0" smtClean="0"/>
          </a:p>
          <a:p>
            <a:pPr lvl="2" algn="l" fontAlgn="base"/>
            <a:r>
              <a:rPr lang="en-US" dirty="0" smtClean="0"/>
              <a:t>Sulfur	    → 0.02	 Max</a:t>
            </a:r>
            <a:endParaRPr lang="en-US" sz="1100" dirty="0" smtClean="0"/>
          </a:p>
          <a:p>
            <a:pPr marL="0" lvl="0" indent="0" algn="l" rtl="0">
              <a:spcBef>
                <a:spcPts val="0"/>
              </a:spcBef>
              <a:spcAft>
                <a:spcPts val="0"/>
              </a:spcAft>
              <a:buNone/>
            </a:pPr>
            <a:endParaRPr/>
          </a:p>
        </p:txBody>
      </p:sp>
      <p:sp>
        <p:nvSpPr>
          <p:cNvPr id="303" name="Google Shape;303;p33"/>
          <p:cNvSpPr txBox="1">
            <a:spLocks noGrp="1"/>
          </p:cNvSpPr>
          <p:nvPr>
            <p:ph type="title"/>
          </p:nvPr>
        </p:nvSpPr>
        <p:spPr>
          <a:xfrm>
            <a:off x="713225" y="53268"/>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smtClean="0">
                <a:solidFill>
                  <a:schemeClr val="accent1"/>
                </a:solidFill>
                <a:latin typeface="Arial Rounded MT Bold" pitchFamily="34" charset="0"/>
              </a:rPr>
              <a:t>SPECIFICATIONS OF IRON ORE</a:t>
            </a:r>
            <a:endParaRPr>
              <a:solidFill>
                <a:schemeClr val="accent1"/>
              </a:solidFill>
              <a:latin typeface="Arial Rounded MT Bold" pitchFamily="34" charset="0"/>
            </a:endParaRPr>
          </a:p>
        </p:txBody>
      </p:sp>
      <p:sp>
        <p:nvSpPr>
          <p:cNvPr id="312" name="Google Shape;312;p33"/>
          <p:cNvSpPr/>
          <p:nvPr/>
        </p:nvSpPr>
        <p:spPr>
          <a:xfrm>
            <a:off x="2063535" y="1223042"/>
            <a:ext cx="1789374" cy="1724343"/>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43" name="Picture 42" descr="D:\Eswar\Personal\Developing\Images\Raw Materials\iron ore.png"/>
          <p:cNvPicPr/>
          <p:nvPr/>
        </p:nvPicPr>
        <p:blipFill>
          <a:blip r:embed="rId3"/>
          <a:srcRect/>
          <a:stretch>
            <a:fillRect/>
          </a:stretch>
        </p:blipFill>
        <p:spPr bwMode="auto">
          <a:xfrm>
            <a:off x="2162685" y="1630165"/>
            <a:ext cx="1589177" cy="917728"/>
          </a:xfrm>
          <a:prstGeom prst="rect">
            <a:avLst/>
          </a:prstGeom>
          <a:noFill/>
          <a:ln w="9525">
            <a:noFill/>
            <a:miter lim="800000"/>
            <a:headEnd/>
            <a:tailEnd/>
          </a:ln>
        </p:spPr>
      </p:pic>
      <p:pic>
        <p:nvPicPr>
          <p:cNvPr id="27" name="Picture 26"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01436" y="1443946"/>
          <a:ext cx="3324811" cy="2497739"/>
        </p:xfrm>
        <a:graphic>
          <a:graphicData uri="http://schemas.openxmlformats.org/drawingml/2006/table">
            <a:tbl>
              <a:tblPr>
                <a:tableStyleId>{5940675A-B579-460E-94D1-54222C63F5DA}</a:tableStyleId>
              </a:tblPr>
              <a:tblGrid>
                <a:gridCol w="917937"/>
                <a:gridCol w="650507"/>
                <a:gridCol w="715557"/>
                <a:gridCol w="1040810"/>
              </a:tblGrid>
              <a:tr h="552733">
                <a:tc>
                  <a:txBody>
                    <a:bodyPr/>
                    <a:lstStyle/>
                    <a:p>
                      <a:pPr marL="0" marR="0" algn="ctr">
                        <a:lnSpc>
                          <a:spcPct val="115000"/>
                        </a:lnSpc>
                        <a:spcBef>
                          <a:spcPts val="0"/>
                        </a:spcBef>
                        <a:spcAft>
                          <a:spcPts val="0"/>
                        </a:spcAft>
                      </a:pPr>
                      <a:r>
                        <a:rPr lang="en-US" sz="1000" b="1" u="sng" dirty="0"/>
                        <a:t>YEAR</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u="sng"/>
                        <a:t>PLAN</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u="sng" dirty="0"/>
                        <a:t>ACTUAL</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u="sng"/>
                        <a:t>FULFILLMENT</a:t>
                      </a:r>
                      <a:endParaRPr lang="en-US" sz="1000" b="1">
                        <a:solidFill>
                          <a:schemeClr val="tx1"/>
                        </a:solidFill>
                        <a:latin typeface="Calibri"/>
                        <a:ea typeface="Times New Roman"/>
                        <a:cs typeface="Times New Roman"/>
                      </a:endParaRPr>
                    </a:p>
                  </a:txBody>
                  <a:tcPr marL="63500" marR="63500" marT="63500" marB="63500"/>
                </a:tc>
              </a:tr>
              <a:tr h="344950">
                <a:tc>
                  <a:txBody>
                    <a:bodyPr/>
                    <a:lstStyle/>
                    <a:p>
                      <a:pPr marL="0" marR="0" algn="ctr">
                        <a:lnSpc>
                          <a:spcPct val="115000"/>
                        </a:lnSpc>
                        <a:spcBef>
                          <a:spcPts val="0"/>
                        </a:spcBef>
                        <a:spcAft>
                          <a:spcPts val="0"/>
                        </a:spcAft>
                      </a:pPr>
                      <a:r>
                        <a:rPr lang="en-US" sz="1000" b="1"/>
                        <a:t>2018-19</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6.2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5.77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93 %</a:t>
                      </a:r>
                      <a:endParaRPr lang="en-US" sz="1000" b="1">
                        <a:solidFill>
                          <a:schemeClr val="tx1"/>
                        </a:solidFill>
                        <a:latin typeface="Calibri"/>
                        <a:ea typeface="Times New Roman"/>
                        <a:cs typeface="Times New Roman"/>
                      </a:endParaRPr>
                    </a:p>
                  </a:txBody>
                  <a:tcPr marL="63500" marR="63500" marT="63500" marB="63500"/>
                </a:tc>
              </a:tr>
              <a:tr h="344950">
                <a:tc>
                  <a:txBody>
                    <a:bodyPr/>
                    <a:lstStyle/>
                    <a:p>
                      <a:pPr marL="0" marR="0" algn="ctr">
                        <a:lnSpc>
                          <a:spcPct val="115000"/>
                        </a:lnSpc>
                        <a:spcBef>
                          <a:spcPts val="0"/>
                        </a:spcBef>
                        <a:spcAft>
                          <a:spcPts val="0"/>
                        </a:spcAft>
                      </a:pPr>
                      <a:r>
                        <a:rPr lang="en-US" sz="1000" b="1" dirty="0"/>
                        <a:t>2019-20</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6.5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5.16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79 %</a:t>
                      </a:r>
                      <a:endParaRPr lang="en-US" sz="1000" b="1">
                        <a:solidFill>
                          <a:schemeClr val="tx1"/>
                        </a:solidFill>
                        <a:latin typeface="Calibri"/>
                        <a:ea typeface="Times New Roman"/>
                        <a:cs typeface="Times New Roman"/>
                      </a:endParaRPr>
                    </a:p>
                  </a:txBody>
                  <a:tcPr marL="63500" marR="63500" marT="63500" marB="63500"/>
                </a:tc>
              </a:tr>
              <a:tr h="344950">
                <a:tc>
                  <a:txBody>
                    <a:bodyPr/>
                    <a:lstStyle/>
                    <a:p>
                      <a:pPr marL="0" marR="0" algn="ctr">
                        <a:lnSpc>
                          <a:spcPct val="115000"/>
                        </a:lnSpc>
                        <a:spcBef>
                          <a:spcPts val="0"/>
                        </a:spcBef>
                        <a:spcAft>
                          <a:spcPts val="0"/>
                        </a:spcAft>
                      </a:pPr>
                      <a:r>
                        <a:rPr lang="en-US" sz="1000" b="1"/>
                        <a:t>2020-21</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6.1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t>4.68 MT</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t>77 %</a:t>
                      </a:r>
                      <a:endParaRPr lang="en-US" sz="1000" b="1" dirty="0">
                        <a:solidFill>
                          <a:schemeClr val="tx1"/>
                        </a:solidFill>
                        <a:latin typeface="Calibri"/>
                        <a:ea typeface="Times New Roman"/>
                        <a:cs typeface="Times New Roman"/>
                      </a:endParaRPr>
                    </a:p>
                  </a:txBody>
                  <a:tcPr marL="63500" marR="63500" marT="63500" marB="63500"/>
                </a:tc>
              </a:tr>
              <a:tr h="344950">
                <a:tc>
                  <a:txBody>
                    <a:bodyPr/>
                    <a:lstStyle/>
                    <a:p>
                      <a:pPr marL="0" marR="0" algn="ctr">
                        <a:lnSpc>
                          <a:spcPct val="115000"/>
                        </a:lnSpc>
                        <a:spcBef>
                          <a:spcPts val="0"/>
                        </a:spcBef>
                        <a:spcAft>
                          <a:spcPts val="0"/>
                        </a:spcAft>
                      </a:pPr>
                      <a:r>
                        <a:rPr lang="en-US" sz="1000" b="1"/>
                        <a:t>2021-22</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6.25MT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t>5.77 MT</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t>92 %</a:t>
                      </a:r>
                      <a:endParaRPr lang="en-US" sz="1000" b="1" dirty="0">
                        <a:solidFill>
                          <a:schemeClr val="tx1"/>
                        </a:solidFill>
                        <a:latin typeface="Calibri"/>
                        <a:ea typeface="Times New Roman"/>
                        <a:cs typeface="Times New Roman"/>
                      </a:endParaRPr>
                    </a:p>
                  </a:txBody>
                  <a:tcPr marL="63500" marR="63500" marT="63500" marB="63500"/>
                </a:tc>
              </a:tr>
              <a:tr h="565206">
                <a:tc>
                  <a:txBody>
                    <a:bodyPr/>
                    <a:lstStyle/>
                    <a:p>
                      <a:pPr marL="0" marR="0" algn="ctr">
                        <a:lnSpc>
                          <a:spcPct val="115000"/>
                        </a:lnSpc>
                        <a:spcBef>
                          <a:spcPts val="0"/>
                        </a:spcBef>
                        <a:spcAft>
                          <a:spcPts val="0"/>
                        </a:spcAft>
                      </a:pPr>
                      <a:r>
                        <a:rPr lang="en-US" sz="1000" b="1"/>
                        <a:t>2022-23</a:t>
                      </a:r>
                    </a:p>
                    <a:p>
                      <a:pPr marL="0" marR="0" algn="ctr">
                        <a:lnSpc>
                          <a:spcPct val="115000"/>
                        </a:lnSpc>
                        <a:spcBef>
                          <a:spcPts val="0"/>
                        </a:spcBef>
                        <a:spcAft>
                          <a:spcPts val="0"/>
                        </a:spcAft>
                      </a:pPr>
                      <a:r>
                        <a:rPr lang="en-US" sz="1000" b="1"/>
                        <a:t>(till July’22)</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t>6.1 MT</a:t>
                      </a:r>
                      <a:endParaRPr lang="en-US" sz="1000" b="1">
                        <a:solidFill>
                          <a:schemeClr val="tx1"/>
                        </a:solidFill>
                        <a:latin typeface="Calibri"/>
                        <a:ea typeface="Times New Roman"/>
                        <a:cs typeface="Times New Roman"/>
                      </a:endParaRPr>
                    </a:p>
                  </a:txBody>
                  <a:tcPr marL="63500" marR="63500" marT="63500" marB="63500"/>
                </a:tc>
                <a:tc>
                  <a:txBody>
                    <a:bodyPr/>
                    <a:lstStyle/>
                    <a:p>
                      <a:pPr marL="0" marR="0" algn="l">
                        <a:lnSpc>
                          <a:spcPct val="115000"/>
                        </a:lnSpc>
                        <a:spcBef>
                          <a:spcPts val="0"/>
                        </a:spcBef>
                        <a:spcAft>
                          <a:spcPts val="0"/>
                        </a:spcAft>
                      </a:pPr>
                      <a:r>
                        <a:rPr lang="en-US" sz="1000" b="1" dirty="0"/>
                        <a:t>*1.38MT</a:t>
                      </a:r>
                      <a:endParaRPr lang="en-US" sz="10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t>-</a:t>
                      </a:r>
                      <a:endParaRPr lang="en-US" sz="1000" b="1" dirty="0">
                        <a:solidFill>
                          <a:schemeClr val="tx1"/>
                        </a:solidFill>
                        <a:latin typeface="Calibri"/>
                        <a:ea typeface="Times New Roman"/>
                        <a:cs typeface="Times New Roman"/>
                      </a:endParaRPr>
                    </a:p>
                  </a:txBody>
                  <a:tcPr marL="63500" marR="63500" marT="63500" marB="63500"/>
                </a:tc>
              </a:tr>
            </a:tbl>
          </a:graphicData>
        </a:graphic>
      </p:graphicFrame>
      <p:sp>
        <p:nvSpPr>
          <p:cNvPr id="24578" name="Rectangle 2"/>
          <p:cNvSpPr>
            <a:spLocks noChangeArrowheads="1"/>
          </p:cNvSpPr>
          <p:nvPr/>
        </p:nvSpPr>
        <p:spPr bwMode="auto">
          <a:xfrm>
            <a:off x="2965142" y="133166"/>
            <a:ext cx="275207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tabLst>
                <a:tab pos="457200" algn="l"/>
              </a:tabLst>
            </a:pPr>
            <a:r>
              <a:rPr kumimoji="0" lang="en-US" sz="1800" b="1" i="0" u="sng" strike="noStrike" cap="none" normalizeH="0" baseline="0" dirty="0" smtClean="0">
                <a:ln>
                  <a:noFill/>
                </a:ln>
                <a:solidFill>
                  <a:schemeClr val="tx1"/>
                </a:solidFill>
                <a:effectLst/>
                <a:latin typeface="Comic Sans MS" pitchFamily="66" charset="0"/>
                <a:ea typeface="Times New Roman" pitchFamily="18" charset="0"/>
                <a:cs typeface="Times New Roman" pitchFamily="18" charset="0"/>
              </a:rPr>
              <a:t>Hot Metal Statistics: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Chart 5"/>
          <p:cNvGraphicFramePr/>
          <p:nvPr/>
        </p:nvGraphicFramePr>
        <p:xfrm>
          <a:off x="4145873" y="1455937"/>
          <a:ext cx="3752718" cy="2592279"/>
        </p:xfrm>
        <a:graphic>
          <a:graphicData uri="http://schemas.openxmlformats.org/drawingml/2006/chart">
            <c:chart xmlns:c="http://schemas.openxmlformats.org/drawingml/2006/chart" xmlns:r="http://schemas.openxmlformats.org/officeDocument/2006/relationships" r:id="rId2"/>
          </a:graphicData>
        </a:graphic>
      </p:graphicFrame>
      <p:sp>
        <p:nvSpPr>
          <p:cNvPr id="24579" name="Rectangle 3"/>
          <p:cNvSpPr>
            <a:spLocks noChangeArrowheads="1"/>
          </p:cNvSpPr>
          <p:nvPr/>
        </p:nvSpPr>
        <p:spPr bwMode="auto">
          <a:xfrm>
            <a:off x="1074199" y="4293000"/>
            <a:ext cx="268993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Note:</a:t>
            </a:r>
            <a:r>
              <a:rPr kumimoji="0" lang="en-US" sz="14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 Up to Apr-Jul’22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descr="RINL-Logo.jpeg"/>
          <p:cNvPicPr>
            <a:picLocks noChangeAspect="1"/>
          </p:cNvPicPr>
          <p:nvPr/>
        </p:nvPicPr>
        <p:blipFill>
          <a:blip r:embed="rId3"/>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450671" y="1383866"/>
          <a:ext cx="3313460" cy="2655476"/>
        </p:xfrm>
        <a:graphic>
          <a:graphicData uri="http://schemas.openxmlformats.org/drawingml/2006/table">
            <a:tbl>
              <a:tblPr>
                <a:tableStyleId>{9170ABC0-470F-4AE3-B924-DE0EDBA92C66}</a:tableStyleId>
              </a:tblPr>
              <a:tblGrid>
                <a:gridCol w="824440"/>
                <a:gridCol w="824440"/>
                <a:gridCol w="840140"/>
                <a:gridCol w="824440"/>
              </a:tblGrid>
              <a:tr h="476761">
                <a:tc>
                  <a:txBody>
                    <a:bodyPr/>
                    <a:lstStyle/>
                    <a:p>
                      <a:pPr marL="0" marR="0" algn="ctr">
                        <a:lnSpc>
                          <a:spcPct val="115000"/>
                        </a:lnSpc>
                        <a:spcBef>
                          <a:spcPts val="0"/>
                        </a:spcBef>
                        <a:spcAft>
                          <a:spcPts val="0"/>
                        </a:spcAft>
                      </a:pPr>
                      <a:r>
                        <a:rPr lang="en-US" sz="800" b="1" u="sng" dirty="0">
                          <a:solidFill>
                            <a:schemeClr val="tx1"/>
                          </a:solidFill>
                        </a:rPr>
                        <a:t>YEAR</a:t>
                      </a:r>
                      <a:endParaRPr lang="en-US" sz="11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800" b="1" u="sng">
                          <a:solidFill>
                            <a:schemeClr val="tx1"/>
                          </a:solidFill>
                        </a:rPr>
                        <a:t>PLAN</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800" b="1" u="sng">
                          <a:solidFill>
                            <a:schemeClr val="tx1"/>
                          </a:solidFill>
                        </a:rPr>
                        <a:t>ACTUAL</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800" b="1" u="sng">
                          <a:solidFill>
                            <a:schemeClr val="tx1"/>
                          </a:solidFill>
                        </a:rPr>
                        <a:t>FULFILLMENT</a:t>
                      </a:r>
                      <a:endParaRPr lang="en-US" sz="1100" b="1">
                        <a:solidFill>
                          <a:schemeClr val="tx1"/>
                        </a:solidFill>
                        <a:latin typeface="Calibri"/>
                        <a:ea typeface="Times New Roman"/>
                        <a:cs typeface="Times New Roman"/>
                      </a:endParaRPr>
                    </a:p>
                  </a:txBody>
                  <a:tcPr marL="63500" marR="63500" marT="63500" marB="63500"/>
                </a:tc>
              </a:tr>
              <a:tr h="353707">
                <a:tc>
                  <a:txBody>
                    <a:bodyPr/>
                    <a:lstStyle/>
                    <a:p>
                      <a:pPr marL="0" marR="0" algn="ctr">
                        <a:lnSpc>
                          <a:spcPct val="115000"/>
                        </a:lnSpc>
                        <a:spcBef>
                          <a:spcPts val="0"/>
                        </a:spcBef>
                        <a:spcAft>
                          <a:spcPts val="0"/>
                        </a:spcAft>
                      </a:pPr>
                      <a:r>
                        <a:rPr lang="en-US" sz="1000" b="1">
                          <a:solidFill>
                            <a:schemeClr val="tx1"/>
                          </a:solidFill>
                        </a:rPr>
                        <a:t>2018-19</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6.1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5.52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solidFill>
                            <a:schemeClr val="tx1"/>
                          </a:solidFill>
                        </a:rPr>
                        <a:t>90 %</a:t>
                      </a:r>
                      <a:endParaRPr lang="en-US" sz="1100" b="1" dirty="0">
                        <a:solidFill>
                          <a:schemeClr val="tx1"/>
                        </a:solidFill>
                        <a:latin typeface="Calibri"/>
                        <a:ea typeface="Times New Roman"/>
                        <a:cs typeface="Times New Roman"/>
                      </a:endParaRPr>
                    </a:p>
                  </a:txBody>
                  <a:tcPr marL="63500" marR="63500" marT="63500" marB="63500"/>
                </a:tc>
              </a:tr>
              <a:tr h="353707">
                <a:tc>
                  <a:txBody>
                    <a:bodyPr/>
                    <a:lstStyle/>
                    <a:p>
                      <a:pPr marL="0" marR="0" algn="ctr">
                        <a:lnSpc>
                          <a:spcPct val="115000"/>
                        </a:lnSpc>
                        <a:spcBef>
                          <a:spcPts val="0"/>
                        </a:spcBef>
                        <a:spcAft>
                          <a:spcPts val="0"/>
                        </a:spcAft>
                      </a:pPr>
                      <a:r>
                        <a:rPr lang="en-US" sz="1000" b="1">
                          <a:solidFill>
                            <a:schemeClr val="tx1"/>
                          </a:solidFill>
                        </a:rPr>
                        <a:t>2019-20</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solidFill>
                            <a:schemeClr val="tx1"/>
                          </a:solidFill>
                        </a:rPr>
                        <a:t>6.4 MT</a:t>
                      </a:r>
                      <a:endParaRPr lang="en-US" sz="11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4.98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78 %</a:t>
                      </a:r>
                      <a:endParaRPr lang="en-US" sz="1100" b="1">
                        <a:solidFill>
                          <a:schemeClr val="tx1"/>
                        </a:solidFill>
                        <a:latin typeface="Calibri"/>
                        <a:ea typeface="Times New Roman"/>
                        <a:cs typeface="Times New Roman"/>
                      </a:endParaRPr>
                    </a:p>
                  </a:txBody>
                  <a:tcPr marL="63500" marR="63500" marT="63500" marB="63500"/>
                </a:tc>
              </a:tr>
              <a:tr h="353707">
                <a:tc>
                  <a:txBody>
                    <a:bodyPr/>
                    <a:lstStyle/>
                    <a:p>
                      <a:pPr marL="0" marR="0" algn="ctr">
                        <a:lnSpc>
                          <a:spcPct val="115000"/>
                        </a:lnSpc>
                        <a:spcBef>
                          <a:spcPts val="0"/>
                        </a:spcBef>
                        <a:spcAft>
                          <a:spcPts val="0"/>
                        </a:spcAft>
                      </a:pPr>
                      <a:r>
                        <a:rPr lang="en-US" sz="1000" b="1">
                          <a:solidFill>
                            <a:schemeClr val="tx1"/>
                          </a:solidFill>
                        </a:rPr>
                        <a:t>2020-21</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5.9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4.49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76 %</a:t>
                      </a:r>
                      <a:endParaRPr lang="en-US" sz="1100" b="1">
                        <a:solidFill>
                          <a:schemeClr val="tx1"/>
                        </a:solidFill>
                        <a:latin typeface="Calibri"/>
                        <a:ea typeface="Times New Roman"/>
                        <a:cs typeface="Times New Roman"/>
                      </a:endParaRPr>
                    </a:p>
                  </a:txBody>
                  <a:tcPr marL="63500" marR="63500" marT="63500" marB="63500"/>
                </a:tc>
              </a:tr>
              <a:tr h="353707">
                <a:tc>
                  <a:txBody>
                    <a:bodyPr/>
                    <a:lstStyle/>
                    <a:p>
                      <a:pPr marL="0" marR="0" algn="ctr">
                        <a:lnSpc>
                          <a:spcPct val="115000"/>
                        </a:lnSpc>
                        <a:spcBef>
                          <a:spcPts val="0"/>
                        </a:spcBef>
                        <a:spcAft>
                          <a:spcPts val="0"/>
                        </a:spcAft>
                      </a:pPr>
                      <a:r>
                        <a:rPr lang="en-US" sz="1000" b="1">
                          <a:solidFill>
                            <a:schemeClr val="tx1"/>
                          </a:solidFill>
                        </a:rPr>
                        <a:t>2021-22</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6.10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solidFill>
                            <a:schemeClr val="tx1"/>
                          </a:solidFill>
                        </a:rPr>
                        <a:t>5.51 MT</a:t>
                      </a:r>
                      <a:endParaRPr lang="en-US" sz="11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90 %</a:t>
                      </a:r>
                      <a:endParaRPr lang="en-US" sz="1100" b="1">
                        <a:solidFill>
                          <a:schemeClr val="tx1"/>
                        </a:solidFill>
                        <a:latin typeface="Calibri"/>
                        <a:ea typeface="Times New Roman"/>
                        <a:cs typeface="Times New Roman"/>
                      </a:endParaRPr>
                    </a:p>
                  </a:txBody>
                  <a:tcPr marL="63500" marR="63500" marT="63500" marB="63500"/>
                </a:tc>
              </a:tr>
              <a:tr h="763887">
                <a:tc>
                  <a:txBody>
                    <a:bodyPr/>
                    <a:lstStyle/>
                    <a:p>
                      <a:pPr marL="0" marR="0" algn="ctr">
                        <a:lnSpc>
                          <a:spcPct val="115000"/>
                        </a:lnSpc>
                        <a:spcBef>
                          <a:spcPts val="0"/>
                        </a:spcBef>
                        <a:spcAft>
                          <a:spcPts val="0"/>
                        </a:spcAft>
                      </a:pPr>
                      <a:r>
                        <a:rPr lang="en-US" sz="1000" b="1">
                          <a:solidFill>
                            <a:schemeClr val="tx1"/>
                          </a:solidFill>
                        </a:rPr>
                        <a:t>2022-23</a:t>
                      </a:r>
                      <a:endParaRPr lang="en-US" sz="1100" b="1">
                        <a:solidFill>
                          <a:schemeClr val="tx1"/>
                        </a:solidFill>
                      </a:endParaRPr>
                    </a:p>
                    <a:p>
                      <a:pPr marL="0" marR="0" algn="ctr">
                        <a:lnSpc>
                          <a:spcPct val="115000"/>
                        </a:lnSpc>
                        <a:spcBef>
                          <a:spcPts val="0"/>
                        </a:spcBef>
                        <a:spcAft>
                          <a:spcPts val="0"/>
                        </a:spcAft>
                      </a:pPr>
                      <a:r>
                        <a:rPr lang="en-US" sz="1000" b="1">
                          <a:solidFill>
                            <a:schemeClr val="tx1"/>
                          </a:solidFill>
                        </a:rPr>
                        <a:t>(till July’22)</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a:solidFill>
                            <a:schemeClr val="tx1"/>
                          </a:solidFill>
                        </a:rPr>
                        <a:t>6.3 MT</a:t>
                      </a:r>
                      <a:endParaRPr lang="en-US" sz="1100" b="1">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solidFill>
                            <a:schemeClr val="tx1"/>
                          </a:solidFill>
                        </a:rPr>
                        <a:t>*1.59 MT</a:t>
                      </a:r>
                      <a:endParaRPr lang="en-US" sz="1100" b="1" dirty="0">
                        <a:solidFill>
                          <a:schemeClr val="tx1"/>
                        </a:solidFill>
                        <a:latin typeface="Calibri"/>
                        <a:ea typeface="Times New Roman"/>
                        <a:cs typeface="Times New Roman"/>
                      </a:endParaRPr>
                    </a:p>
                  </a:txBody>
                  <a:tcPr marL="63500" marR="63500" marT="63500" marB="63500"/>
                </a:tc>
                <a:tc>
                  <a:txBody>
                    <a:bodyPr/>
                    <a:lstStyle/>
                    <a:p>
                      <a:pPr marL="0" marR="0" algn="ctr">
                        <a:lnSpc>
                          <a:spcPct val="115000"/>
                        </a:lnSpc>
                        <a:spcBef>
                          <a:spcPts val="0"/>
                        </a:spcBef>
                        <a:spcAft>
                          <a:spcPts val="0"/>
                        </a:spcAft>
                      </a:pPr>
                      <a:r>
                        <a:rPr lang="en-US" sz="1000" b="1" dirty="0">
                          <a:solidFill>
                            <a:schemeClr val="tx1"/>
                          </a:solidFill>
                        </a:rPr>
                        <a:t>-</a:t>
                      </a:r>
                      <a:endParaRPr lang="en-US" sz="1100" b="1" dirty="0">
                        <a:solidFill>
                          <a:schemeClr val="tx1"/>
                        </a:solidFill>
                        <a:latin typeface="Calibri"/>
                        <a:ea typeface="Times New Roman"/>
                        <a:cs typeface="Times New Roman"/>
                      </a:endParaRPr>
                    </a:p>
                  </a:txBody>
                  <a:tcPr marL="63500" marR="63500" marT="63500" marB="63500"/>
                </a:tc>
              </a:tr>
            </a:tbl>
          </a:graphicData>
        </a:graphic>
      </p:graphicFrame>
      <p:sp>
        <p:nvSpPr>
          <p:cNvPr id="80898" name="Rectangle 2"/>
          <p:cNvSpPr>
            <a:spLocks noChangeArrowheads="1"/>
          </p:cNvSpPr>
          <p:nvPr/>
        </p:nvSpPr>
        <p:spPr bwMode="auto">
          <a:xfrm>
            <a:off x="2725445" y="213064"/>
            <a:ext cx="280534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dirty="0" smtClean="0">
                <a:ln>
                  <a:noFill/>
                </a:ln>
                <a:solidFill>
                  <a:schemeClr val="tx1"/>
                </a:solidFill>
                <a:effectLst/>
                <a:latin typeface="Comic Sans MS" pitchFamily="66" charset="0"/>
                <a:ea typeface="Times New Roman" pitchFamily="18" charset="0"/>
                <a:cs typeface="Times New Roman" pitchFamily="18" charset="0"/>
              </a:rPr>
              <a:t>Liquid Steel Statistics: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8" name="Chart 7"/>
          <p:cNvGraphicFramePr/>
          <p:nvPr/>
        </p:nvGraphicFramePr>
        <p:xfrm>
          <a:off x="4012706" y="1473693"/>
          <a:ext cx="3648723" cy="2974019"/>
        </p:xfrm>
        <a:graphic>
          <a:graphicData uri="http://schemas.openxmlformats.org/drawingml/2006/chart">
            <c:chart xmlns:c="http://schemas.openxmlformats.org/drawingml/2006/chart" xmlns:r="http://schemas.openxmlformats.org/officeDocument/2006/relationships" r:id="rId2"/>
          </a:graphicData>
        </a:graphic>
      </p:graphicFrame>
      <p:sp>
        <p:nvSpPr>
          <p:cNvPr id="80899" name="Rectangle 3"/>
          <p:cNvSpPr>
            <a:spLocks noChangeArrowheads="1"/>
          </p:cNvSpPr>
          <p:nvPr/>
        </p:nvSpPr>
        <p:spPr bwMode="auto">
          <a:xfrm>
            <a:off x="923278" y="4354540"/>
            <a:ext cx="213064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Note:</a:t>
            </a:r>
            <a:r>
              <a:rPr kumimoji="0" lang="en-US" sz="14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 Up to Apr-Jul’22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 name="Picture 8" descr="RINL-Logo.jpeg"/>
          <p:cNvPicPr>
            <a:picLocks noChangeAspect="1"/>
          </p:cNvPicPr>
          <p:nvPr/>
        </p:nvPicPr>
        <p:blipFill>
          <a:blip r:embed="rId3"/>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pic>
        <p:nvPicPr>
          <p:cNvPr id="5" name="Picture 4" descr="3.png"/>
          <p:cNvPicPr>
            <a:picLocks noChangeAspect="1"/>
          </p:cNvPicPr>
          <p:nvPr/>
        </p:nvPicPr>
        <p:blipFill>
          <a:blip r:embed="rId3"/>
          <a:stretch>
            <a:fillRect/>
          </a:stretch>
        </p:blipFill>
        <p:spPr>
          <a:xfrm>
            <a:off x="6113776" y="322937"/>
            <a:ext cx="2959200" cy="2367359"/>
          </a:xfrm>
          <a:prstGeom prst="rect">
            <a:avLst/>
          </a:prstGeom>
        </p:spPr>
      </p:pic>
      <p:pic>
        <p:nvPicPr>
          <p:cNvPr id="6" name="Picture 5" descr="4.png"/>
          <p:cNvPicPr>
            <a:picLocks noChangeAspect="1"/>
          </p:cNvPicPr>
          <p:nvPr/>
        </p:nvPicPr>
        <p:blipFill>
          <a:blip r:embed="rId4"/>
          <a:stretch>
            <a:fillRect/>
          </a:stretch>
        </p:blipFill>
        <p:spPr>
          <a:xfrm>
            <a:off x="3058322" y="2805343"/>
            <a:ext cx="2959200" cy="2156709"/>
          </a:xfrm>
          <a:prstGeom prst="rect">
            <a:avLst/>
          </a:prstGeom>
        </p:spPr>
      </p:pic>
      <p:pic>
        <p:nvPicPr>
          <p:cNvPr id="7" name="Picture 6" descr="5.png"/>
          <p:cNvPicPr>
            <a:picLocks noChangeAspect="1"/>
          </p:cNvPicPr>
          <p:nvPr/>
        </p:nvPicPr>
        <p:blipFill>
          <a:blip r:embed="rId5"/>
          <a:stretch>
            <a:fillRect/>
          </a:stretch>
        </p:blipFill>
        <p:spPr>
          <a:xfrm>
            <a:off x="6125522" y="2780210"/>
            <a:ext cx="2959200" cy="2173531"/>
          </a:xfrm>
          <a:prstGeom prst="rect">
            <a:avLst/>
          </a:prstGeom>
        </p:spPr>
      </p:pic>
      <p:pic>
        <p:nvPicPr>
          <p:cNvPr id="8" name="Picture 7" descr="6.png"/>
          <p:cNvPicPr>
            <a:picLocks noChangeAspect="1"/>
          </p:cNvPicPr>
          <p:nvPr/>
        </p:nvPicPr>
        <p:blipFill>
          <a:blip r:embed="rId6"/>
          <a:stretch>
            <a:fillRect/>
          </a:stretch>
        </p:blipFill>
        <p:spPr>
          <a:xfrm>
            <a:off x="97654" y="334591"/>
            <a:ext cx="2853464" cy="2367996"/>
          </a:xfrm>
          <a:prstGeom prst="rect">
            <a:avLst/>
          </a:prstGeom>
        </p:spPr>
      </p:pic>
      <p:pic>
        <p:nvPicPr>
          <p:cNvPr id="9" name="Picture 8" descr="erp1.jpg"/>
          <p:cNvPicPr>
            <a:picLocks noChangeAspect="1"/>
          </p:cNvPicPr>
          <p:nvPr/>
        </p:nvPicPr>
        <p:blipFill>
          <a:blip r:embed="rId7"/>
          <a:stretch>
            <a:fillRect/>
          </a:stretch>
        </p:blipFill>
        <p:spPr>
          <a:xfrm>
            <a:off x="3058323" y="328135"/>
            <a:ext cx="2959200" cy="2367359"/>
          </a:xfrm>
          <a:prstGeom prst="rect">
            <a:avLst/>
          </a:prstGeom>
        </p:spPr>
      </p:pic>
      <p:pic>
        <p:nvPicPr>
          <p:cNvPr id="10" name="Picture 9" descr="7.png"/>
          <p:cNvPicPr>
            <a:picLocks noChangeAspect="1"/>
          </p:cNvPicPr>
          <p:nvPr/>
        </p:nvPicPr>
        <p:blipFill>
          <a:blip r:embed="rId8"/>
          <a:stretch>
            <a:fillRect/>
          </a:stretch>
        </p:blipFill>
        <p:spPr>
          <a:xfrm>
            <a:off x="97654" y="2805340"/>
            <a:ext cx="2859580" cy="2204990"/>
          </a:xfrm>
          <a:prstGeom prst="rect">
            <a:avLst/>
          </a:prstGeom>
        </p:spPr>
      </p:pic>
      <p:sp>
        <p:nvSpPr>
          <p:cNvPr id="12" name="Google Shape;2770;p54"/>
          <p:cNvSpPr txBox="1">
            <a:spLocks/>
          </p:cNvSpPr>
          <p:nvPr/>
        </p:nvSpPr>
        <p:spPr>
          <a:xfrm>
            <a:off x="1793289" y="-62151"/>
            <a:ext cx="5557422" cy="355111"/>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roxima Nova Semibold"/>
              <a:buNone/>
              <a:tabLst/>
              <a:defRPr/>
            </a:pPr>
            <a:r>
              <a:rPr kumimoji="0" lang="en-US" sz="1800" i="1" u="none" strike="noStrike" kern="0" cap="none" spc="0" normalizeH="0" baseline="0" noProof="0" dirty="0" smtClean="0">
                <a:ln>
                  <a:noFill/>
                </a:ln>
                <a:solidFill>
                  <a:srgbClr val="FFFFFF"/>
                </a:solidFill>
                <a:effectLst/>
                <a:uLnTx/>
                <a:uFillTx/>
                <a:latin typeface="+mj-lt"/>
                <a:ea typeface="Proxima Nova Semibold"/>
                <a:cs typeface="Proxima Nova Semibold"/>
                <a:sym typeface="Proxima Nova Semibold"/>
              </a:rPr>
              <a:t>RAKE REGISTRATION &amp; FEEDING (ERP-SAP)</a:t>
            </a:r>
            <a:endParaRPr kumimoji="0" lang="en-US" sz="1800" i="0" u="none" strike="noStrike" kern="0" cap="none" spc="0" normalizeH="0" baseline="0" noProof="0" dirty="0">
              <a:ln>
                <a:noFill/>
              </a:ln>
              <a:solidFill>
                <a:srgbClr val="FFFFFF"/>
              </a:solidFill>
              <a:effectLst/>
              <a:uLnTx/>
              <a:uFillTx/>
              <a:latin typeface="+mj-lt"/>
              <a:ea typeface="Arial"/>
              <a:cs typeface="Arial"/>
              <a:sym typeface="Arial"/>
            </a:endParaRPr>
          </a:p>
        </p:txBody>
      </p:sp>
      <p:pic>
        <p:nvPicPr>
          <p:cNvPr id="11" name="Picture 10" descr="RINL-Logo.jpeg"/>
          <p:cNvPicPr>
            <a:picLocks noChangeAspect="1"/>
          </p:cNvPicPr>
          <p:nvPr/>
        </p:nvPicPr>
        <p:blipFill>
          <a:blip r:embed="rId9"/>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70" name="Google Shape;2770;p54"/>
          <p:cNvSpPr txBox="1">
            <a:spLocks noGrp="1"/>
          </p:cNvSpPr>
          <p:nvPr>
            <p:ph type="title" idx="4294967295"/>
          </p:nvPr>
        </p:nvSpPr>
        <p:spPr>
          <a:xfrm>
            <a:off x="914400" y="164052"/>
            <a:ext cx="7483876" cy="482400"/>
          </a:xfrm>
          <a:prstGeom prst="rect">
            <a:avLst/>
          </a:prstGeom>
        </p:spPr>
        <p:txBody>
          <a:bodyPr spcFirstLastPara="1" wrap="square" lIns="91425" tIns="91425" rIns="91425" bIns="91425" anchor="t" anchorCtr="0">
            <a:noAutofit/>
          </a:bodyPr>
          <a:lstStyle/>
          <a:p>
            <a:pPr lvl="0"/>
            <a:r>
              <a:rPr lang="en-US" sz="1800" i="1" u="sng" dirty="0" smtClean="0">
                <a:latin typeface="Narkisim" pitchFamily="34" charset="-79"/>
                <a:cs typeface="Narkisim" pitchFamily="34" charset="-79"/>
              </a:rPr>
              <a:t>ROUTE MAP FOR SHIFTING OF IRON ORE FROM IOSA TO MUY – OHP BEDS</a:t>
            </a:r>
            <a:endParaRPr sz="1800" u="sng">
              <a:latin typeface="Narkisim" pitchFamily="34" charset="-79"/>
              <a:ea typeface="Arial"/>
              <a:cs typeface="Narkisim" pitchFamily="34" charset="-79"/>
              <a:sym typeface="Arial"/>
            </a:endParaRPr>
          </a:p>
        </p:txBody>
      </p:sp>
      <p:pic>
        <p:nvPicPr>
          <p:cNvPr id="5" name="Picture 4"/>
          <p:cNvPicPr/>
          <p:nvPr/>
        </p:nvPicPr>
        <p:blipFill>
          <a:blip r:embed="rId3"/>
          <a:srcRect l="8494" t="16433" r="8013" b="5812"/>
          <a:stretch>
            <a:fillRect/>
          </a:stretch>
        </p:blipFill>
        <p:spPr bwMode="auto">
          <a:xfrm>
            <a:off x="585800" y="533655"/>
            <a:ext cx="7998905" cy="4428966"/>
          </a:xfrm>
          <a:prstGeom prst="rect">
            <a:avLst/>
          </a:prstGeom>
          <a:noFill/>
          <a:ln w="9525">
            <a:noFill/>
            <a:miter lim="800000"/>
            <a:headEnd/>
            <a:tailEnd/>
          </a:ln>
        </p:spPr>
      </p:pic>
      <p:pic>
        <p:nvPicPr>
          <p:cNvPr id="6" name="Picture 5"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pic>
        <p:nvPicPr>
          <p:cNvPr id="28" name="Picture 27" descr="Over_view1.jpg"/>
          <p:cNvPicPr>
            <a:picLocks noChangeAspect="1"/>
          </p:cNvPicPr>
          <p:nvPr/>
        </p:nvPicPr>
        <p:blipFill>
          <a:blip r:embed="rId3"/>
          <a:stretch>
            <a:fillRect/>
          </a:stretch>
        </p:blipFill>
        <p:spPr>
          <a:xfrm>
            <a:off x="1034027" y="154248"/>
            <a:ext cx="7217985" cy="4836050"/>
          </a:xfrm>
          <a:prstGeom prst="rect">
            <a:avLst/>
          </a:prstGeom>
          <a:ln w="28575">
            <a:solidFill>
              <a:schemeClr val="bg1"/>
            </a:solidFill>
          </a:ln>
        </p:spPr>
      </p:pic>
      <p:pic>
        <p:nvPicPr>
          <p:cNvPr id="4" name="Picture 3"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3045049" y="915701"/>
            <a:ext cx="2610028" cy="398194"/>
          </a:xfrm>
          <a:prstGeom prst="rect">
            <a:avLst/>
          </a:prstGeom>
        </p:spPr>
        <p:txBody>
          <a:bodyPr spcFirstLastPara="1" wrap="square" lIns="0" tIns="0" rIns="0" bIns="0" anchor="t" anchorCtr="0">
            <a:noAutofit/>
          </a:bodyPr>
          <a:lstStyle/>
          <a:p>
            <a:r>
              <a:rPr lang="en-US" sz="2000" b="1" u="sng" dirty="0" smtClean="0">
                <a:solidFill>
                  <a:schemeClr val="accent1"/>
                </a:solidFill>
                <a:latin typeface="Arial Rounded MT Bold" pitchFamily="34" charset="0"/>
              </a:rPr>
              <a:t>RINL - PRODUCTS</a:t>
            </a:r>
            <a:endParaRPr sz="2000" u="sng">
              <a:solidFill>
                <a:schemeClr val="accent1"/>
              </a:solidFill>
              <a:latin typeface="Arial Rounded MT Bold" pitchFamily="34" charset="0"/>
            </a:endParaRPr>
          </a:p>
        </p:txBody>
      </p:sp>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6" name="Picture 55" descr="Pride of Steel.jpg"/>
          <p:cNvPicPr>
            <a:picLocks noChangeAspect="1"/>
          </p:cNvPicPr>
          <p:nvPr/>
        </p:nvPicPr>
        <p:blipFill>
          <a:blip r:embed="rId3"/>
          <a:stretch>
            <a:fillRect/>
          </a:stretch>
        </p:blipFill>
        <p:spPr>
          <a:xfrm>
            <a:off x="3906872" y="124288"/>
            <a:ext cx="1117889" cy="699174"/>
          </a:xfrm>
          <a:prstGeom prst="rect">
            <a:avLst/>
          </a:prstGeom>
        </p:spPr>
      </p:pic>
      <p:pic>
        <p:nvPicPr>
          <p:cNvPr id="27" name="Picture 26" descr="byprod.jpg"/>
          <p:cNvPicPr>
            <a:picLocks noChangeAspect="1"/>
          </p:cNvPicPr>
          <p:nvPr/>
        </p:nvPicPr>
        <p:blipFill>
          <a:blip r:embed="rId4"/>
          <a:stretch>
            <a:fillRect/>
          </a:stretch>
        </p:blipFill>
        <p:spPr>
          <a:xfrm>
            <a:off x="4632335" y="3133514"/>
            <a:ext cx="1590912" cy="1628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8" name="Picture 27" descr="exports.jpg"/>
          <p:cNvPicPr>
            <a:picLocks noChangeAspect="1"/>
          </p:cNvPicPr>
          <p:nvPr/>
        </p:nvPicPr>
        <p:blipFill>
          <a:blip r:embed="rId5"/>
          <a:stretch>
            <a:fillRect/>
          </a:stretch>
        </p:blipFill>
        <p:spPr>
          <a:xfrm>
            <a:off x="305906" y="3139141"/>
            <a:ext cx="1567281" cy="16047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9" name="Picture 28" descr="forged_rounds.jpg"/>
          <p:cNvPicPr>
            <a:picLocks noChangeAspect="1"/>
          </p:cNvPicPr>
          <p:nvPr/>
        </p:nvPicPr>
        <p:blipFill>
          <a:blip r:embed="rId6"/>
          <a:stretch>
            <a:fillRect/>
          </a:stretch>
        </p:blipFill>
        <p:spPr>
          <a:xfrm>
            <a:off x="2482108" y="1216239"/>
            <a:ext cx="1628253" cy="1667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 name="Picture 29" descr="prodmix.jpg"/>
          <p:cNvPicPr>
            <a:picLocks noChangeAspect="1"/>
          </p:cNvPicPr>
          <p:nvPr/>
        </p:nvPicPr>
        <p:blipFill>
          <a:blip r:embed="rId7"/>
          <a:stretch>
            <a:fillRect/>
          </a:stretch>
        </p:blipFill>
        <p:spPr>
          <a:xfrm>
            <a:off x="2490065" y="3130752"/>
            <a:ext cx="1531519" cy="15897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1" name="Picture 30" descr="rebars.jpg"/>
          <p:cNvPicPr>
            <a:picLocks noChangeAspect="1"/>
          </p:cNvPicPr>
          <p:nvPr/>
        </p:nvPicPr>
        <p:blipFill>
          <a:blip r:embed="rId8"/>
          <a:stretch>
            <a:fillRect/>
          </a:stretch>
        </p:blipFill>
        <p:spPr>
          <a:xfrm>
            <a:off x="331857" y="1174443"/>
            <a:ext cx="1656742" cy="16963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3" name="Picture 32" descr="specialsteel.jpg"/>
          <p:cNvPicPr>
            <a:picLocks noChangeAspect="1"/>
          </p:cNvPicPr>
          <p:nvPr/>
        </p:nvPicPr>
        <p:blipFill>
          <a:blip r:embed="rId9"/>
          <a:stretch>
            <a:fillRect/>
          </a:stretch>
        </p:blipFill>
        <p:spPr>
          <a:xfrm>
            <a:off x="6841971" y="3093399"/>
            <a:ext cx="1626200" cy="16650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6" name="Picture 35" descr="structurals.jpg"/>
          <p:cNvPicPr>
            <a:picLocks noChangeAspect="1"/>
          </p:cNvPicPr>
          <p:nvPr/>
        </p:nvPicPr>
        <p:blipFill>
          <a:blip r:embed="rId10"/>
          <a:stretch>
            <a:fillRect/>
          </a:stretch>
        </p:blipFill>
        <p:spPr>
          <a:xfrm>
            <a:off x="4635690" y="1183779"/>
            <a:ext cx="1670452" cy="17103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7" name="Picture 36" descr="wrc.jpg"/>
          <p:cNvPicPr>
            <a:picLocks noChangeAspect="1"/>
          </p:cNvPicPr>
          <p:nvPr/>
        </p:nvPicPr>
        <p:blipFill>
          <a:blip r:embed="rId11"/>
          <a:stretch>
            <a:fillRect/>
          </a:stretch>
        </p:blipFill>
        <p:spPr>
          <a:xfrm>
            <a:off x="6944160" y="1200618"/>
            <a:ext cx="1711362" cy="16757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2" name="TextBox 31"/>
          <p:cNvSpPr txBox="1"/>
          <p:nvPr/>
        </p:nvSpPr>
        <p:spPr>
          <a:xfrm>
            <a:off x="707439" y="2890244"/>
            <a:ext cx="809624"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Rebars</a:t>
            </a:r>
            <a:endParaRPr lang="en-US" dirty="0">
              <a:solidFill>
                <a:schemeClr val="tx1"/>
              </a:solidFill>
            </a:endParaRPr>
          </a:p>
        </p:txBody>
      </p:sp>
      <p:sp>
        <p:nvSpPr>
          <p:cNvPr id="34" name="TextBox 33"/>
          <p:cNvSpPr txBox="1"/>
          <p:nvPr/>
        </p:nvSpPr>
        <p:spPr>
          <a:xfrm>
            <a:off x="2547891" y="2907999"/>
            <a:ext cx="1482571"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Forged Rounds</a:t>
            </a:r>
            <a:endParaRPr lang="en-US" dirty="0">
              <a:solidFill>
                <a:schemeClr val="tx1"/>
              </a:solidFill>
            </a:endParaRPr>
          </a:p>
        </p:txBody>
      </p:sp>
      <p:sp>
        <p:nvSpPr>
          <p:cNvPr id="35" name="TextBox 34"/>
          <p:cNvSpPr txBox="1"/>
          <p:nvPr/>
        </p:nvSpPr>
        <p:spPr>
          <a:xfrm>
            <a:off x="4811697" y="2934633"/>
            <a:ext cx="1082059"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Structurals</a:t>
            </a:r>
            <a:endParaRPr lang="en-US" dirty="0">
              <a:solidFill>
                <a:schemeClr val="tx1"/>
              </a:solidFill>
            </a:endParaRPr>
          </a:p>
        </p:txBody>
      </p:sp>
      <p:sp>
        <p:nvSpPr>
          <p:cNvPr id="38" name="TextBox 37"/>
          <p:cNvSpPr txBox="1"/>
          <p:nvPr/>
        </p:nvSpPr>
        <p:spPr>
          <a:xfrm>
            <a:off x="6986731" y="2899122"/>
            <a:ext cx="1482570"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Wire Rod Coils</a:t>
            </a:r>
            <a:endParaRPr lang="en-US" dirty="0">
              <a:solidFill>
                <a:schemeClr val="tx1"/>
              </a:solidFill>
            </a:endParaRPr>
          </a:p>
        </p:txBody>
      </p:sp>
      <p:sp>
        <p:nvSpPr>
          <p:cNvPr id="39" name="TextBox 38"/>
          <p:cNvSpPr txBox="1"/>
          <p:nvPr/>
        </p:nvSpPr>
        <p:spPr>
          <a:xfrm>
            <a:off x="636419" y="4790067"/>
            <a:ext cx="809624"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Exports</a:t>
            </a:r>
            <a:endParaRPr lang="en-US" dirty="0">
              <a:solidFill>
                <a:schemeClr val="tx1"/>
              </a:solidFill>
            </a:endParaRPr>
          </a:p>
        </p:txBody>
      </p:sp>
      <p:sp>
        <p:nvSpPr>
          <p:cNvPr id="40" name="TextBox 39"/>
          <p:cNvSpPr txBox="1"/>
          <p:nvPr/>
        </p:nvSpPr>
        <p:spPr>
          <a:xfrm>
            <a:off x="2734322" y="4798944"/>
            <a:ext cx="940016"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Prod mix</a:t>
            </a:r>
            <a:endParaRPr lang="en-US" dirty="0">
              <a:solidFill>
                <a:schemeClr val="tx1"/>
              </a:solidFill>
            </a:endParaRPr>
          </a:p>
        </p:txBody>
      </p:sp>
      <p:sp>
        <p:nvSpPr>
          <p:cNvPr id="41" name="TextBox 40"/>
          <p:cNvSpPr txBox="1"/>
          <p:nvPr/>
        </p:nvSpPr>
        <p:spPr>
          <a:xfrm>
            <a:off x="4977600" y="4781188"/>
            <a:ext cx="809624"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By prod</a:t>
            </a:r>
            <a:endParaRPr lang="en-US" dirty="0">
              <a:solidFill>
                <a:schemeClr val="tx1"/>
              </a:solidFill>
            </a:endParaRPr>
          </a:p>
        </p:txBody>
      </p:sp>
      <p:sp>
        <p:nvSpPr>
          <p:cNvPr id="42" name="TextBox 41"/>
          <p:cNvSpPr txBox="1"/>
          <p:nvPr/>
        </p:nvSpPr>
        <p:spPr>
          <a:xfrm>
            <a:off x="6924585" y="4781189"/>
            <a:ext cx="1296140" cy="307777"/>
          </a:xfrm>
          <a:prstGeom prst="rect">
            <a:avLst/>
          </a:prstGeom>
          <a:solidFill>
            <a:schemeClr val="bg1">
              <a:lumMod val="10000"/>
            </a:schemeClr>
          </a:solidFill>
          <a:ln>
            <a:noFill/>
          </a:ln>
        </p:spPr>
        <p:style>
          <a:lnRef idx="3">
            <a:schemeClr val="lt1"/>
          </a:lnRef>
          <a:fillRef idx="1001">
            <a:schemeClr val="lt2"/>
          </a:fillRef>
          <a:effectRef idx="1">
            <a:schemeClr val="accent4"/>
          </a:effectRef>
          <a:fontRef idx="minor">
            <a:schemeClr val="lt1"/>
          </a:fontRef>
        </p:style>
        <p:txBody>
          <a:bodyPr wrap="square" rtlCol="0">
            <a:spAutoFit/>
          </a:bodyPr>
          <a:lstStyle/>
          <a:p>
            <a:r>
              <a:rPr lang="en-US" dirty="0" smtClean="0">
                <a:solidFill>
                  <a:schemeClr val="tx1"/>
                </a:solidFill>
              </a:rPr>
              <a:t>Special Steel</a:t>
            </a:r>
            <a:endParaRPr lang="en-US" dirty="0">
              <a:solidFill>
                <a:schemeClr val="tx1"/>
              </a:solidFill>
            </a:endParaRPr>
          </a:p>
        </p:txBody>
      </p:sp>
      <p:pic>
        <p:nvPicPr>
          <p:cNvPr id="43" name="Picture 42" descr="RINL-Logo.jpeg"/>
          <p:cNvPicPr>
            <a:picLocks noChangeAspect="1"/>
          </p:cNvPicPr>
          <p:nvPr/>
        </p:nvPicPr>
        <p:blipFill>
          <a:blip r:embed="rId12"/>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pSp>
        <p:nvGrpSpPr>
          <p:cNvPr id="3" name="Google Shape;2309;p48"/>
          <p:cNvGrpSpPr/>
          <p:nvPr/>
        </p:nvGrpSpPr>
        <p:grpSpPr>
          <a:xfrm>
            <a:off x="7962872" y="4352925"/>
            <a:ext cx="758674" cy="626700"/>
            <a:chOff x="1639475" y="1060075"/>
            <a:chExt cx="4343425" cy="3588275"/>
          </a:xfrm>
        </p:grpSpPr>
        <p:sp>
          <p:nvSpPr>
            <p:cNvPr id="4"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6.png"/>
          <p:cNvPicPr>
            <a:picLocks noChangeAspect="1"/>
          </p:cNvPicPr>
          <p:nvPr/>
        </p:nvPicPr>
        <p:blipFill>
          <a:blip r:embed="rId3"/>
          <a:stretch>
            <a:fillRect/>
          </a:stretch>
        </p:blipFill>
        <p:spPr>
          <a:xfrm>
            <a:off x="8010427" y="4386974"/>
            <a:ext cx="661016" cy="397933"/>
          </a:xfrm>
          <a:prstGeom prst="rect">
            <a:avLst/>
          </a:prstGeom>
          <a:ln w="19050">
            <a:solidFill>
              <a:schemeClr val="accent1"/>
            </a:solidFill>
          </a:ln>
        </p:spPr>
      </p:pic>
      <p:sp>
        <p:nvSpPr>
          <p:cNvPr id="8" name="Rectangle 7"/>
          <p:cNvSpPr/>
          <p:nvPr/>
        </p:nvSpPr>
        <p:spPr>
          <a:xfrm>
            <a:off x="2059498" y="0"/>
            <a:ext cx="5032148"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spc="150" dirty="0" smtClean="0">
                <a:ln w="11430"/>
                <a:solidFill>
                  <a:srgbClr val="F8F8F8"/>
                </a:solidFill>
                <a:effectLst>
                  <a:outerShdw blurRad="25400" algn="tl" rotWithShape="0">
                    <a:srgbClr val="000000">
                      <a:alpha val="43000"/>
                    </a:srgbClr>
                  </a:outerShdw>
                </a:effectLst>
              </a:rPr>
              <a:t>CONCLUSION</a:t>
            </a:r>
            <a:endParaRPr lang="en-US" sz="5400" b="1" spc="150" dirty="0">
              <a:ln w="11430"/>
              <a:solidFill>
                <a:srgbClr val="F8F8F8"/>
              </a:solidFill>
              <a:effectLst>
                <a:outerShdw blurRad="25400" algn="tl" rotWithShape="0">
                  <a:srgbClr val="000000">
                    <a:alpha val="43000"/>
                  </a:srgbClr>
                </a:outerShdw>
              </a:effectLst>
            </a:endParaRPr>
          </a:p>
        </p:txBody>
      </p:sp>
      <p:sp>
        <p:nvSpPr>
          <p:cNvPr id="9" name="Rectangle 8"/>
          <p:cNvSpPr/>
          <p:nvPr/>
        </p:nvSpPr>
        <p:spPr>
          <a:xfrm>
            <a:off x="2326198" y="1009650"/>
            <a:ext cx="4483920" cy="276999"/>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1200" b="1" u="sng" spc="150" dirty="0" smtClean="0">
                <a:ln w="11430"/>
                <a:solidFill>
                  <a:srgbClr val="F8F8F8"/>
                </a:solidFill>
                <a:effectLst>
                  <a:outerShdw blurRad="25400" algn="tl" rotWithShape="0">
                    <a:srgbClr val="000000">
                      <a:alpha val="43000"/>
                    </a:srgbClr>
                  </a:outerShdw>
                </a:effectLst>
              </a:rPr>
              <a:t>ACTIVITIES OF RAW MATERIALS DEPARTMENT</a:t>
            </a:r>
            <a:endParaRPr lang="en-US" sz="1200" b="1" u="sng" spc="150" dirty="0">
              <a:ln w="11430"/>
              <a:solidFill>
                <a:srgbClr val="F8F8F8"/>
              </a:solidFill>
              <a:effectLst>
                <a:outerShdw blurRad="25400" algn="tl" rotWithShape="0">
                  <a:srgbClr val="000000">
                    <a:alpha val="43000"/>
                  </a:srgbClr>
                </a:outerShdw>
              </a:effectLst>
            </a:endParaRPr>
          </a:p>
        </p:txBody>
      </p:sp>
      <p:sp>
        <p:nvSpPr>
          <p:cNvPr id="10" name="Rectangle 9"/>
          <p:cNvSpPr/>
          <p:nvPr/>
        </p:nvSpPr>
        <p:spPr>
          <a:xfrm>
            <a:off x="847725" y="1653123"/>
            <a:ext cx="9143999" cy="3170099"/>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marL="457200" indent="-457200"/>
            <a:r>
              <a:rPr lang="en-US" sz="2000" spc="150" dirty="0" smtClean="0">
                <a:ln w="11430"/>
                <a:solidFill>
                  <a:srgbClr val="F8F8F8"/>
                </a:solidFill>
                <a:effectLst>
                  <a:outerShdw blurRad="38100" dist="38100" dir="2700000" algn="tl">
                    <a:srgbClr val="000000">
                      <a:alpha val="43137"/>
                    </a:srgbClr>
                  </a:outerShdw>
                </a:effectLst>
              </a:rPr>
              <a:t>1. Indenting and Procuring of all raw materials required</a:t>
            </a:r>
          </a:p>
          <a:p>
            <a:pPr marL="457200" indent="-457200"/>
            <a:r>
              <a:rPr lang="en-US" sz="2000" spc="150" dirty="0" smtClean="0">
                <a:ln w="11430"/>
                <a:solidFill>
                  <a:srgbClr val="F8F8F8"/>
                </a:solidFill>
                <a:effectLst>
                  <a:outerShdw blurRad="38100" dist="38100" dir="2700000" algn="tl">
                    <a:srgbClr val="000000">
                      <a:alpha val="43137"/>
                    </a:srgbClr>
                  </a:outerShdw>
                </a:effectLst>
              </a:rPr>
              <a:t>    for Process and Handled by RMHP.</a:t>
            </a:r>
          </a:p>
          <a:p>
            <a:pPr marL="457200" indent="-457200"/>
            <a:endParaRPr lang="en-US" sz="2000" spc="150" dirty="0" smtClean="0">
              <a:ln w="11430"/>
              <a:solidFill>
                <a:srgbClr val="F8F8F8"/>
              </a:solidFill>
              <a:effectLst>
                <a:outerShdw blurRad="38100" dist="38100" dir="2700000" algn="tl">
                  <a:srgbClr val="000000">
                    <a:alpha val="43137"/>
                  </a:srgbClr>
                </a:outerShdw>
              </a:effectLst>
            </a:endParaRPr>
          </a:p>
          <a:p>
            <a:r>
              <a:rPr lang="en-US" sz="2000" spc="150" dirty="0" smtClean="0">
                <a:ln w="11430"/>
                <a:solidFill>
                  <a:srgbClr val="F8F8F8"/>
                </a:solidFill>
                <a:effectLst>
                  <a:outerShdw blurRad="38100" dist="38100" dir="2700000" algn="tl">
                    <a:srgbClr val="000000">
                      <a:alpha val="43137"/>
                    </a:srgbClr>
                  </a:outerShdw>
                </a:effectLst>
              </a:rPr>
              <a:t>2. Monitoring daily loading and Receipts of Raw materials.</a:t>
            </a:r>
          </a:p>
          <a:p>
            <a:endParaRPr lang="en-US" sz="2000" spc="150" dirty="0" smtClean="0">
              <a:ln w="11430"/>
              <a:solidFill>
                <a:srgbClr val="F8F8F8"/>
              </a:solidFill>
              <a:effectLst>
                <a:outerShdw blurRad="38100" dist="38100" dir="2700000" algn="tl">
                  <a:srgbClr val="000000">
                    <a:alpha val="43137"/>
                  </a:srgbClr>
                </a:outerShdw>
              </a:effectLst>
            </a:endParaRPr>
          </a:p>
          <a:p>
            <a:r>
              <a:rPr lang="en-US" sz="2000" spc="150" dirty="0" smtClean="0">
                <a:ln w="11430"/>
                <a:solidFill>
                  <a:srgbClr val="F8F8F8"/>
                </a:solidFill>
                <a:effectLst>
                  <a:outerShdw blurRad="38100" dist="38100" dir="2700000" algn="tl">
                    <a:srgbClr val="000000">
                      <a:alpha val="43137"/>
                    </a:srgbClr>
                  </a:outerShdw>
                </a:effectLst>
              </a:rPr>
              <a:t>3.Identification of bulk Raw Materials Received by Rail.</a:t>
            </a:r>
          </a:p>
          <a:p>
            <a:endParaRPr lang="en-US" sz="2000" spc="150" dirty="0" smtClean="0">
              <a:ln w="11430"/>
              <a:solidFill>
                <a:srgbClr val="F8F8F8"/>
              </a:solidFill>
              <a:effectLst>
                <a:outerShdw blurRad="38100" dist="38100" dir="2700000" algn="tl">
                  <a:srgbClr val="000000">
                    <a:alpha val="43137"/>
                  </a:srgbClr>
                </a:outerShdw>
              </a:effectLst>
            </a:endParaRPr>
          </a:p>
          <a:p>
            <a:r>
              <a:rPr lang="en-US" sz="2000" spc="150" dirty="0" smtClean="0">
                <a:ln w="11430"/>
                <a:solidFill>
                  <a:srgbClr val="F8F8F8"/>
                </a:solidFill>
                <a:effectLst>
                  <a:outerShdw blurRad="38100" dist="38100" dir="2700000" algn="tl">
                    <a:srgbClr val="000000">
                      <a:alpha val="43137"/>
                    </a:srgbClr>
                  </a:outerShdw>
                </a:effectLst>
              </a:rPr>
              <a:t>4.Accounting of all Raw materials.</a:t>
            </a:r>
          </a:p>
          <a:p>
            <a:pPr algn="ctr"/>
            <a:endParaRPr lang="en-US" sz="2000" spc="150" dirty="0" smtClean="0">
              <a:ln w="11430"/>
              <a:solidFill>
                <a:srgbClr val="F8F8F8"/>
              </a:solidFill>
              <a:effectLst>
                <a:outerShdw blurRad="38100" dist="38100" dir="2700000" algn="tl">
                  <a:srgbClr val="000000">
                    <a:alpha val="43137"/>
                  </a:srgbClr>
                </a:outerShdw>
              </a:effectLst>
            </a:endParaRPr>
          </a:p>
          <a:p>
            <a:pPr algn="ctr"/>
            <a:endParaRPr lang="en-US" sz="2000" spc="150" dirty="0">
              <a:ln w="11430"/>
              <a:solidFill>
                <a:srgbClr val="F8F8F8"/>
              </a:solidFill>
              <a:effectLst>
                <a:outerShdw blurRad="38100" dist="38100" dir="2700000" algn="tl">
                  <a:srgbClr val="000000">
                    <a:alpha val="43137"/>
                  </a:srgbClr>
                </a:outerShdw>
              </a:effectLst>
            </a:endParaRPr>
          </a:p>
        </p:txBody>
      </p:sp>
      <p:pic>
        <p:nvPicPr>
          <p:cNvPr id="12" name="Picture 11"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02245" y="202149"/>
            <a:ext cx="8113282" cy="572700"/>
          </a:xfrm>
          <a:prstGeom prst="rect">
            <a:avLst/>
          </a:prstGeom>
        </p:spPr>
        <p:txBody>
          <a:bodyPr spcFirstLastPara="1" wrap="square" lIns="0" tIns="0" rIns="0" bIns="0" anchor="t" anchorCtr="0">
            <a:noAutofit/>
          </a:bodyPr>
          <a:lstStyle/>
          <a:p>
            <a:pPr lvl="0" algn="ctr"/>
            <a:r>
              <a:rPr lang="en-US" sz="2400" i="1" u="sng" dirty="0" smtClean="0"/>
              <a:t>In Partial Fulfillment for Trade Apprenticeship Training</a:t>
            </a:r>
            <a:endParaRPr sz="2400" i="1" u="sng">
              <a:solidFill>
                <a:schemeClr val="accent1"/>
              </a:solidFill>
            </a:endParaRPr>
          </a:p>
        </p:txBody>
      </p:sp>
      <p:sp>
        <p:nvSpPr>
          <p:cNvPr id="237" name="Google Shape;237;p31"/>
          <p:cNvSpPr txBox="1">
            <a:spLocks noGrp="1"/>
          </p:cNvSpPr>
          <p:nvPr>
            <p:ph type="body" idx="1"/>
          </p:nvPr>
        </p:nvSpPr>
        <p:spPr>
          <a:xfrm>
            <a:off x="150921" y="1272005"/>
            <a:ext cx="8842159" cy="1799676"/>
          </a:xfrm>
          <a:prstGeom prst="rect">
            <a:avLst/>
          </a:prstGeom>
        </p:spPr>
        <p:txBody>
          <a:bodyPr spcFirstLastPara="1" wrap="square" lIns="91425" tIns="91425" rIns="91425" bIns="91425" anchor="t" anchorCtr="0">
            <a:noAutofit/>
          </a:bodyPr>
          <a:lstStyle/>
          <a:p>
            <a:pPr marL="0" lvl="0" indent="0" algn="ctr">
              <a:buClr>
                <a:schemeClr val="lt2"/>
              </a:buClr>
              <a:buSzPts val="1100"/>
              <a:buNone/>
            </a:pPr>
            <a:r>
              <a:rPr lang="en-US" sz="3600" b="1" dirty="0" smtClean="0">
                <a:solidFill>
                  <a:schemeClr val="accent1">
                    <a:lumMod val="75000"/>
                  </a:schemeClr>
                </a:solidFill>
                <a:latin typeface="Lucida Handwriting" pitchFamily="66" charset="0"/>
              </a:rPr>
              <a:t>“ COMPUTER OPERATOR AND PROGRAMMING ASSISTANT”</a:t>
            </a:r>
          </a:p>
          <a:p>
            <a:pPr marL="0" lvl="0" indent="0" algn="ctr">
              <a:buClr>
                <a:schemeClr val="lt2"/>
              </a:buClr>
              <a:buSzPts val="1100"/>
              <a:buNone/>
            </a:pPr>
            <a:r>
              <a:rPr lang="en-US" sz="3600" b="1" dirty="0" smtClean="0">
                <a:solidFill>
                  <a:schemeClr val="accent1">
                    <a:lumMod val="75000"/>
                  </a:schemeClr>
                </a:solidFill>
                <a:latin typeface="Lucida Handwriting" pitchFamily="66" charset="0"/>
              </a:rPr>
              <a:t> (COPA)</a:t>
            </a:r>
            <a:endParaRPr sz="3600">
              <a:solidFill>
                <a:schemeClr val="accent1">
                  <a:lumMod val="75000"/>
                </a:schemeClr>
              </a:solidFill>
              <a:latin typeface="Lucida Handwriting" pitchFamily="66" charset="0"/>
            </a:endParaRPr>
          </a:p>
        </p:txBody>
      </p:sp>
      <p:sp>
        <p:nvSpPr>
          <p:cNvPr id="4" name="Google Shape;254;p32"/>
          <p:cNvSpPr txBox="1">
            <a:spLocks/>
          </p:cNvSpPr>
          <p:nvPr/>
        </p:nvSpPr>
        <p:spPr>
          <a:xfrm>
            <a:off x="1873191" y="3247204"/>
            <a:ext cx="5228945" cy="951953"/>
          </a:xfrm>
          <a:prstGeom prst="rect">
            <a:avLst/>
          </a:prstGeom>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smtClean="0">
                <a:ln>
                  <a:noFill/>
                </a:ln>
                <a:solidFill>
                  <a:srgbClr val="FFC000"/>
                </a:solidFill>
                <a:effectLst/>
                <a:uLnTx/>
                <a:uFillTx/>
                <a:latin typeface="Arial"/>
                <a:ea typeface="Arial"/>
                <a:cs typeface="Arial"/>
                <a:sym typeface="Arial"/>
              </a:rPr>
              <a:t>Under the guidance of</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
            </a:r>
            <a:b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br>
            <a:r>
              <a:rPr kumimoji="0" lang="en-US" sz="2000" b="1" i="0" u="none" strike="noStrike" kern="0" cap="none" spc="0" normalizeH="0" baseline="0" noProof="0" dirty="0" err="1" smtClean="0">
                <a:ln>
                  <a:noFill/>
                </a:ln>
                <a:solidFill>
                  <a:srgbClr val="FFC000"/>
                </a:solidFill>
                <a:effectLst/>
                <a:uLnTx/>
                <a:uFillTx/>
                <a:latin typeface="Arial"/>
                <a:ea typeface="Arial"/>
                <a:cs typeface="Arial"/>
                <a:sym typeface="Arial"/>
              </a:rPr>
              <a:t>Shri</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  </a:t>
            </a:r>
            <a:r>
              <a:rPr kumimoji="0" lang="en-US" sz="2000" b="1" i="0" u="none" strike="noStrike" kern="0" cap="none" spc="0" normalizeH="0" baseline="0" noProof="0" dirty="0" err="1" smtClean="0">
                <a:ln>
                  <a:noFill/>
                </a:ln>
                <a:solidFill>
                  <a:srgbClr val="FFC000"/>
                </a:solidFill>
                <a:effectLst/>
                <a:uLnTx/>
                <a:uFillTx/>
                <a:latin typeface="Arial"/>
                <a:ea typeface="Arial"/>
                <a:cs typeface="Arial"/>
                <a:sym typeface="Arial"/>
              </a:rPr>
              <a:t>Dipankar</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 </a:t>
            </a:r>
            <a:r>
              <a:rPr kumimoji="0" lang="en-US" sz="2000" b="1" i="0" u="none" strike="noStrike" kern="0" cap="none" spc="0" normalizeH="0" baseline="0" noProof="0" dirty="0" err="1" smtClean="0">
                <a:ln>
                  <a:noFill/>
                </a:ln>
                <a:solidFill>
                  <a:srgbClr val="FFC000"/>
                </a:solidFill>
                <a:effectLst/>
                <a:uLnTx/>
                <a:uFillTx/>
                <a:latin typeface="Arial"/>
                <a:ea typeface="Arial"/>
                <a:cs typeface="Arial"/>
                <a:sym typeface="Arial"/>
              </a:rPr>
              <a:t>Dey</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 </a:t>
            </a:r>
            <a:r>
              <a:rPr kumimoji="0" lang="en-US" sz="2000" b="1" i="0" u="none" strike="noStrike" kern="0" cap="none" spc="0" normalizeH="0" baseline="0" noProof="0" dirty="0" err="1" smtClean="0">
                <a:ln>
                  <a:noFill/>
                </a:ln>
                <a:solidFill>
                  <a:srgbClr val="FFC000"/>
                </a:solidFill>
                <a:effectLst/>
                <a:uLnTx/>
                <a:uFillTx/>
                <a:latin typeface="Arial"/>
                <a:ea typeface="Arial"/>
                <a:cs typeface="Arial"/>
                <a:sym typeface="Arial"/>
              </a:rPr>
              <a:t>Dy.Manager</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 (</a:t>
            </a:r>
            <a:r>
              <a:rPr kumimoji="0" lang="en-US" sz="2000" b="1" i="0" u="none" strike="noStrike" kern="0" cap="none" spc="0" normalizeH="0" baseline="0" noProof="0" dirty="0" err="1" smtClean="0">
                <a:ln>
                  <a:noFill/>
                </a:ln>
                <a:solidFill>
                  <a:srgbClr val="FFC000"/>
                </a:solidFill>
                <a:effectLst/>
                <a:uLnTx/>
                <a:uFillTx/>
                <a:latin typeface="Arial"/>
                <a:ea typeface="Arial"/>
                <a:cs typeface="Arial"/>
                <a:sym typeface="Arial"/>
              </a:rPr>
              <a:t>Trg</a:t>
            </a:r>
            <a:r>
              <a:rPr kumimoji="0" lang="en-US" sz="2000" b="1" i="0" u="none" strike="noStrike" kern="0" cap="none" spc="0" normalizeH="0" baseline="0" noProof="0" dirty="0" smtClean="0">
                <a:ln>
                  <a:noFill/>
                </a:ln>
                <a:solidFill>
                  <a:srgbClr val="FFC000"/>
                </a:solidFill>
                <a:effectLst/>
                <a:uLnTx/>
                <a:uFillTx/>
                <a:latin typeface="Arial"/>
                <a:ea typeface="Arial"/>
                <a:cs typeface="Arial"/>
                <a:sym typeface="Arial"/>
              </a:rPr>
              <a:t>).</a:t>
            </a:r>
            <a:endParaRPr kumimoji="0" lang="en-US" sz="2000" b="0" i="0" u="none" strike="noStrike" kern="0" cap="none" spc="0" normalizeH="0" baseline="0" noProof="0" dirty="0">
              <a:ln>
                <a:noFill/>
              </a:ln>
              <a:solidFill>
                <a:srgbClr val="FFC000"/>
              </a:solidFill>
              <a:effectLst/>
              <a:uLnTx/>
              <a:uFillTx/>
              <a:latin typeface="Arial"/>
              <a:ea typeface="Arial"/>
              <a:cs typeface="Arial"/>
              <a:sym typeface="Arial"/>
            </a:endParaRPr>
          </a:p>
        </p:txBody>
      </p:sp>
      <p:sp>
        <p:nvSpPr>
          <p:cNvPr id="5" name="Google Shape;254;p32"/>
          <p:cNvSpPr txBox="1">
            <a:spLocks/>
          </p:cNvSpPr>
          <p:nvPr/>
        </p:nvSpPr>
        <p:spPr>
          <a:xfrm>
            <a:off x="3417904" y="4223729"/>
            <a:ext cx="2086251" cy="676746"/>
          </a:xfrm>
          <a:prstGeom prst="rect">
            <a:avLst/>
          </a:prstGeom>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chemeClr val="tx1"/>
                </a:solidFill>
                <a:effectLst/>
                <a:uLnTx/>
                <a:uFillTx/>
                <a:latin typeface="Arial"/>
                <a:ea typeface="Arial"/>
                <a:cs typeface="Arial"/>
                <a:sym typeface="Arial"/>
              </a:rPr>
              <a:t>Submitted by</a:t>
            </a:r>
            <a:br>
              <a:rPr kumimoji="0" lang="en-US" sz="1400" b="0" i="0" u="none" strike="noStrike" kern="0" cap="none" spc="0" normalizeH="0" baseline="0" noProof="0" dirty="0" smtClean="0">
                <a:ln>
                  <a:noFill/>
                </a:ln>
                <a:solidFill>
                  <a:schemeClr val="tx1"/>
                </a:solidFill>
                <a:effectLst/>
                <a:uLnTx/>
                <a:uFillTx/>
                <a:latin typeface="Arial"/>
                <a:ea typeface="Arial"/>
                <a:cs typeface="Arial"/>
                <a:sym typeface="Arial"/>
              </a:rPr>
            </a:br>
            <a:r>
              <a:rPr kumimoji="0" lang="en-US" sz="1400" b="0" i="1" u="none" strike="noStrike" kern="0" cap="none" spc="0" normalizeH="0" baseline="0" noProof="0" dirty="0" smtClean="0">
                <a:ln>
                  <a:noFill/>
                </a:ln>
                <a:solidFill>
                  <a:schemeClr val="tx1"/>
                </a:solidFill>
                <a:effectLst/>
                <a:uLnTx/>
                <a:uFillTx/>
                <a:latin typeface="Lucida Handwriting" pitchFamily="66" charset="0"/>
                <a:sym typeface="Arial"/>
              </a:rPr>
              <a:t>K.ESWARUDU</a:t>
            </a:r>
            <a:r>
              <a:rPr kumimoji="0" lang="en-US" sz="1400" b="0" i="0" u="none" strike="noStrike" kern="0" cap="none" spc="0" normalizeH="0" baseline="0" noProof="0" dirty="0" smtClean="0">
                <a:ln>
                  <a:noFill/>
                </a:ln>
                <a:solidFill>
                  <a:schemeClr val="tx1"/>
                </a:solidFill>
                <a:effectLst/>
                <a:uLnTx/>
                <a:uFillTx/>
                <a:latin typeface="Arial"/>
                <a:ea typeface="Arial"/>
                <a:cs typeface="Arial"/>
                <a:sym typeface="Arial"/>
              </a:rPr>
              <a:t/>
            </a:r>
            <a:br>
              <a:rPr kumimoji="0" lang="en-US" sz="1400" b="0" i="0" u="none" strike="noStrike" kern="0" cap="none" spc="0" normalizeH="0" baseline="0" noProof="0" dirty="0" smtClean="0">
                <a:ln>
                  <a:noFill/>
                </a:ln>
                <a:solidFill>
                  <a:schemeClr val="tx1"/>
                </a:solidFill>
                <a:effectLst/>
                <a:uLnTx/>
                <a:uFillTx/>
                <a:latin typeface="Arial"/>
                <a:ea typeface="Arial"/>
                <a:cs typeface="Arial"/>
                <a:sym typeface="Arial"/>
              </a:rPr>
            </a:br>
            <a:r>
              <a:rPr kumimoji="0" lang="en-US" sz="1400" b="0" i="0" u="none" strike="noStrike" kern="0" cap="none" spc="0" normalizeH="0" baseline="0" noProof="0" dirty="0" smtClean="0">
                <a:ln>
                  <a:noFill/>
                </a:ln>
                <a:solidFill>
                  <a:schemeClr val="tx1"/>
                </a:solidFill>
                <a:effectLst/>
                <a:uLnTx/>
                <a:uFillTx/>
                <a:latin typeface="Arial"/>
                <a:ea typeface="Arial"/>
                <a:cs typeface="Arial"/>
                <a:sym typeface="Arial"/>
              </a:rPr>
              <a:t>TRAINEE NO: 052544</a:t>
            </a:r>
            <a:endParaRPr kumimoji="0" lang="en-US" sz="1400" b="0" i="0" u="none" strike="noStrike" kern="0" cap="none" spc="0" normalizeH="0" baseline="0" noProof="0" dirty="0">
              <a:ln>
                <a:noFill/>
              </a:ln>
              <a:solidFill>
                <a:schemeClr val="tx1"/>
              </a:solidFill>
              <a:effectLst/>
              <a:uLnTx/>
              <a:uFillTx/>
              <a:latin typeface="Arial"/>
              <a:ea typeface="Arial"/>
              <a:cs typeface="Arial"/>
              <a:sym typeface="Arial"/>
            </a:endParaRPr>
          </a:p>
        </p:txBody>
      </p:sp>
      <p:pic>
        <p:nvPicPr>
          <p:cNvPr id="6" name="Picture 5" descr="SDC-LOGO1.jpg"/>
          <p:cNvPicPr>
            <a:picLocks noChangeAspect="1"/>
          </p:cNvPicPr>
          <p:nvPr/>
        </p:nvPicPr>
        <p:blipFill>
          <a:blip r:embed="rId3"/>
          <a:stretch>
            <a:fillRect/>
          </a:stretch>
        </p:blipFill>
        <p:spPr>
          <a:xfrm>
            <a:off x="7575425" y="3364636"/>
            <a:ext cx="1260630" cy="1260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49"/>
          <p:cNvSpPr txBox="1">
            <a:spLocks noGrp="1"/>
          </p:cNvSpPr>
          <p:nvPr>
            <p:ph type="title"/>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800" dirty="0" smtClean="0">
                <a:solidFill>
                  <a:schemeClr val="accent1"/>
                </a:solidFill>
                <a:latin typeface="Mistral" pitchFamily="66" charset="0"/>
              </a:rPr>
              <a:t>THANK YOU</a:t>
            </a:r>
            <a:endParaRPr sz="8800">
              <a:solidFill>
                <a:schemeClr val="accent1"/>
              </a:solidFill>
              <a:latin typeface="Mistral" pitchFamily="66" charset="0"/>
            </a:endParaRPr>
          </a:p>
        </p:txBody>
      </p:sp>
      <p:sp>
        <p:nvSpPr>
          <p:cNvPr id="17" name="Subtitle 16"/>
          <p:cNvSpPr>
            <a:spLocks noGrp="1"/>
          </p:cNvSpPr>
          <p:nvPr>
            <p:ph type="body" idx="1"/>
          </p:nvPr>
        </p:nvSpPr>
        <p:spPr>
          <a:xfrm>
            <a:off x="2108447" y="4467974"/>
            <a:ext cx="4927107" cy="370371"/>
          </a:xfrm>
        </p:spPr>
        <p:txBody>
          <a:bodyPr/>
          <a:lstStyle/>
          <a:p>
            <a:pPr algn="ctr">
              <a:buNone/>
            </a:pPr>
            <a:r>
              <a:rPr lang="en-US" sz="1200" b="1" dirty="0" smtClean="0">
                <a:latin typeface="Lucida Handwriting" pitchFamily="66" charset="0"/>
              </a:rPr>
              <a:t>RASTHRIYA ISPAT NIGAM LIMITED  - VISAKHAPATNAM</a:t>
            </a:r>
            <a:endParaRPr lang="en-US" sz="1200" b="1" dirty="0">
              <a:latin typeface="Lucida Handwriting" pitchFamily="66" charset="0"/>
            </a:endParaRPr>
          </a:p>
        </p:txBody>
      </p:sp>
      <p:pic>
        <p:nvPicPr>
          <p:cNvPr id="19" name="Picture 18" descr="SDC-LOGO1.jpg"/>
          <p:cNvPicPr>
            <a:picLocks noChangeAspect="1"/>
          </p:cNvPicPr>
          <p:nvPr/>
        </p:nvPicPr>
        <p:blipFill>
          <a:blip r:embed="rId3"/>
          <a:stretch>
            <a:fillRect/>
          </a:stretch>
        </p:blipFill>
        <p:spPr>
          <a:xfrm>
            <a:off x="3451613" y="1618971"/>
            <a:ext cx="2240775" cy="2240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541552" y="4644322"/>
            <a:ext cx="7812382" cy="504740"/>
          </a:xfrm>
          <a:prstGeom prst="rect">
            <a:avLst/>
          </a:prstGeom>
        </p:spPr>
        <p:txBody>
          <a:bodyPr spcFirstLastPara="1" wrap="square" lIns="0" tIns="0" rIns="0" bIns="0" anchor="t" anchorCtr="0">
            <a:noAutofit/>
          </a:bodyPr>
          <a:lstStyle/>
          <a:p>
            <a:r>
              <a:rPr lang="en-US" sz="2400" b="1" dirty="0" smtClean="0">
                <a:solidFill>
                  <a:srgbClr val="FFFF00"/>
                </a:solidFill>
                <a:latin typeface="Lucida Handwriting" pitchFamily="66" charset="0"/>
              </a:rPr>
              <a:t>VIEW OF ADMIN BUILDING AND STEELPLANT</a:t>
            </a:r>
            <a:endParaRPr sz="2400">
              <a:solidFill>
                <a:srgbClr val="FFFF00"/>
              </a:solidFill>
              <a:latin typeface="Lucida Handwriting" pitchFamily="66" charset="0"/>
            </a:endParaRPr>
          </a:p>
        </p:txBody>
      </p:sp>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6" name="Picture 55" descr="Pride of Steel.jpg"/>
          <p:cNvPicPr>
            <a:picLocks noChangeAspect="1"/>
          </p:cNvPicPr>
          <p:nvPr/>
        </p:nvPicPr>
        <p:blipFill>
          <a:blip r:embed="rId3"/>
          <a:stretch>
            <a:fillRect/>
          </a:stretch>
        </p:blipFill>
        <p:spPr>
          <a:xfrm>
            <a:off x="3906872" y="124288"/>
            <a:ext cx="1117889" cy="699174"/>
          </a:xfrm>
          <a:prstGeom prst="rect">
            <a:avLst/>
          </a:prstGeom>
        </p:spPr>
      </p:pic>
      <p:pic>
        <p:nvPicPr>
          <p:cNvPr id="27" name="Picture 26" descr="View of Admin Building and Steel Plant.jpg"/>
          <p:cNvPicPr>
            <a:picLocks noChangeAspect="1"/>
          </p:cNvPicPr>
          <p:nvPr/>
        </p:nvPicPr>
        <p:blipFill>
          <a:blip r:embed="rId4"/>
          <a:stretch>
            <a:fillRect/>
          </a:stretch>
        </p:blipFill>
        <p:spPr>
          <a:xfrm>
            <a:off x="1442103" y="1038404"/>
            <a:ext cx="6339801" cy="3364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descr="RINL-Logo.jpeg"/>
          <p:cNvPicPr>
            <a:picLocks noChangeAspect="1"/>
          </p:cNvPicPr>
          <p:nvPr/>
        </p:nvPicPr>
        <p:blipFill>
          <a:blip r:embed="rId5"/>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1148756" y="2016588"/>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7827" y="-1024397"/>
            <a:ext cx="1741186" cy="3914254"/>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2694933" y="1171051"/>
            <a:ext cx="3830154"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u="sng" dirty="0">
                <a:latin typeface="Arial Rounded MT Bold" pitchFamily="34" charset="0"/>
              </a:rPr>
              <a:t>INTRODUCTION</a:t>
            </a:r>
            <a:endParaRPr u="sng">
              <a:latin typeface="Arial Rounded MT Bold" pitchFamily="34" charset="0"/>
            </a:endParaRPr>
          </a:p>
        </p:txBody>
      </p:sp>
      <p:sp>
        <p:nvSpPr>
          <p:cNvPr id="346" name="Google Shape;346;p34"/>
          <p:cNvSpPr txBox="1">
            <a:spLocks noGrp="1"/>
          </p:cNvSpPr>
          <p:nvPr>
            <p:ph type="subTitle" idx="1"/>
          </p:nvPr>
        </p:nvSpPr>
        <p:spPr>
          <a:xfrm>
            <a:off x="1958085" y="2175209"/>
            <a:ext cx="4984253" cy="1500145"/>
          </a:xfrm>
          <a:prstGeom prst="rect">
            <a:avLst/>
          </a:prstGeom>
        </p:spPr>
        <p:txBody>
          <a:bodyPr spcFirstLastPara="1" wrap="square" lIns="0" tIns="0" rIns="0" bIns="0" anchor="ctr" anchorCtr="0">
            <a:noAutofit/>
          </a:bodyPr>
          <a:lstStyle/>
          <a:p>
            <a:r>
              <a:rPr lang="en-US" sz="2000" b="1" i="1" dirty="0" smtClean="0">
                <a:latin typeface="Lucida Handwriting" pitchFamily="66" charset="0"/>
              </a:rPr>
              <a:t>“ A PROJECT ON COMPUTERISED RAWMATERIALS MANAGEMENT SYSTEM USING HTML “</a:t>
            </a:r>
            <a:endParaRPr lang="en-US" sz="2000" dirty="0">
              <a:latin typeface="Lucida Handwriting" pitchFamily="66" charset="0"/>
            </a:endParaRPr>
          </a:p>
        </p:txBody>
      </p:sp>
      <p:sp>
        <p:nvSpPr>
          <p:cNvPr id="23" name="Google Shape;345;p34"/>
          <p:cNvSpPr txBox="1">
            <a:spLocks/>
          </p:cNvSpPr>
          <p:nvPr/>
        </p:nvSpPr>
        <p:spPr>
          <a:xfrm>
            <a:off x="2654434" y="3532515"/>
            <a:ext cx="3826276" cy="576000"/>
          </a:xfrm>
          <a:prstGeom prst="rect">
            <a:avLst/>
          </a:prstGeom>
          <a:noFill/>
          <a:ln>
            <a:noFill/>
          </a:ln>
        </p:spPr>
        <p:txBody>
          <a:bodyPr spcFirstLastPara="1" wrap="square" lIns="0" tIns="0" rIns="0" bIns="0" anchor="ctr" anchorCtr="0">
            <a:noAutofit/>
          </a:bodyPr>
          <a:lstStyle/>
          <a:p>
            <a:pPr algn="ctr"/>
            <a:r>
              <a:rPr lang="en-US" sz="1800" i="1" dirty="0" smtClean="0">
                <a:solidFill>
                  <a:schemeClr val="accent1">
                    <a:lumMod val="75000"/>
                  </a:schemeClr>
                </a:solidFill>
                <a:latin typeface="Aharoni" pitchFamily="2" charset="-79"/>
                <a:cs typeface="Aharoni" pitchFamily="2" charset="-79"/>
              </a:rPr>
              <a:t>RAW MATERIALS DEPARTMENT</a:t>
            </a:r>
            <a:endParaRPr lang="en-US" sz="1800" dirty="0" smtClean="0">
              <a:solidFill>
                <a:schemeClr val="accent1">
                  <a:lumMod val="75000"/>
                </a:schemeClr>
              </a:solidFill>
              <a:latin typeface="Aharoni" pitchFamily="2" charset="-79"/>
              <a:cs typeface="Aharoni" pitchFamily="2" charset="-79"/>
            </a:endParaRPr>
          </a:p>
          <a:p>
            <a:pPr algn="ctr"/>
            <a:r>
              <a:rPr lang="en-US" sz="1800" i="1" dirty="0" smtClean="0">
                <a:solidFill>
                  <a:schemeClr val="accent1">
                    <a:lumMod val="75000"/>
                  </a:schemeClr>
                </a:solidFill>
                <a:latin typeface="Aharoni" pitchFamily="2" charset="-79"/>
                <a:cs typeface="Aharoni" pitchFamily="2" charset="-79"/>
              </a:rPr>
              <a:t>(RMD)</a:t>
            </a:r>
            <a:endParaRPr lang="en-US" sz="1800" dirty="0" smtClean="0">
              <a:solidFill>
                <a:schemeClr val="accent1">
                  <a:lumMod val="75000"/>
                </a:schemeClr>
              </a:solidFill>
              <a:latin typeface="Aharoni" pitchFamily="2" charset="-79"/>
              <a:cs typeface="Aharoni" pitchFamily="2" charset="-79"/>
            </a:endParaRPr>
          </a:p>
        </p:txBody>
      </p:sp>
      <p:pic>
        <p:nvPicPr>
          <p:cNvPr id="24" name="Picture 23" descr="Pride of Steel.jpg"/>
          <p:cNvPicPr>
            <a:picLocks noChangeAspect="1"/>
          </p:cNvPicPr>
          <p:nvPr/>
        </p:nvPicPr>
        <p:blipFill>
          <a:blip r:embed="rId3"/>
          <a:stretch>
            <a:fillRect/>
          </a:stretch>
        </p:blipFill>
        <p:spPr>
          <a:xfrm>
            <a:off x="3986763" y="1784478"/>
            <a:ext cx="965105" cy="603617"/>
          </a:xfrm>
          <a:prstGeom prst="rect">
            <a:avLst/>
          </a:prstGeom>
        </p:spPr>
      </p:pic>
      <p:pic>
        <p:nvPicPr>
          <p:cNvPr id="26" name="Picture 25"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 name="Picture 26" descr="7.3 MT stage.png"/>
          <p:cNvPicPr>
            <a:picLocks noChangeAspect="1"/>
          </p:cNvPicPr>
          <p:nvPr/>
        </p:nvPicPr>
        <p:blipFill>
          <a:blip r:embed="rId3"/>
          <a:srcRect b="35451"/>
          <a:stretch>
            <a:fillRect/>
          </a:stretch>
        </p:blipFill>
        <p:spPr>
          <a:xfrm>
            <a:off x="1149305" y="1235905"/>
            <a:ext cx="6915905" cy="3716393"/>
          </a:xfrm>
          <a:prstGeom prst="rect">
            <a:avLst/>
          </a:prstGeom>
          <a:ln>
            <a:noFill/>
          </a:ln>
          <a:effectLst>
            <a:outerShdw blurRad="292100" dist="139700" dir="2700000" algn="tl" rotWithShape="0">
              <a:srgbClr val="333333">
                <a:alpha val="65000"/>
              </a:srgbClr>
            </a:outerShdw>
          </a:effectLst>
        </p:spPr>
      </p:pic>
      <p:sp>
        <p:nvSpPr>
          <p:cNvPr id="28" name="Title 15"/>
          <p:cNvSpPr>
            <a:spLocks noGrp="1"/>
          </p:cNvSpPr>
          <p:nvPr>
            <p:ph type="title"/>
          </p:nvPr>
        </p:nvSpPr>
        <p:spPr>
          <a:xfrm>
            <a:off x="3418411" y="292965"/>
            <a:ext cx="2879647" cy="523783"/>
          </a:xfrm>
        </p:spPr>
        <p:txBody>
          <a:bodyPr/>
          <a:lstStyle/>
          <a:p>
            <a:r>
              <a:rPr lang="en-US" sz="2800" i="1" u="sng" dirty="0" smtClean="0">
                <a:solidFill>
                  <a:schemeClr val="accent1"/>
                </a:solidFill>
                <a:latin typeface="Lucida Handwriting" pitchFamily="66" charset="0"/>
              </a:rPr>
              <a:t>FLOW CHART</a:t>
            </a:r>
            <a:endParaRPr lang="en-US" sz="2800" i="1" u="sng" dirty="0">
              <a:solidFill>
                <a:schemeClr val="accent1"/>
              </a:solidFill>
              <a:latin typeface="Lucida Handwriting" pitchFamily="66" charset="0"/>
            </a:endParaRPr>
          </a:p>
        </p:txBody>
      </p:sp>
      <p:pic>
        <p:nvPicPr>
          <p:cNvPr id="23" name="Picture 22" descr="RINL-Logo.jpeg"/>
          <p:cNvPicPr>
            <a:picLocks noChangeAspect="1"/>
          </p:cNvPicPr>
          <p:nvPr/>
        </p:nvPicPr>
        <p:blipFill>
          <a:blip r:embed="rId4"/>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14" name="TextBox 13"/>
          <p:cNvSpPr txBox="1"/>
          <p:nvPr/>
        </p:nvSpPr>
        <p:spPr>
          <a:xfrm>
            <a:off x="674717" y="0"/>
            <a:ext cx="8549197" cy="5109091"/>
          </a:xfrm>
          <a:prstGeom prst="rect">
            <a:avLst/>
          </a:prstGeom>
          <a:noFill/>
        </p:spPr>
        <p:txBody>
          <a:bodyPr wrap="square" rtlCol="0">
            <a:spAutoFit/>
          </a:bodyPr>
          <a:lstStyle/>
          <a:p>
            <a:r>
              <a:rPr lang="en-US" sz="1800" b="1" u="sng" dirty="0" smtClean="0">
                <a:solidFill>
                  <a:srgbClr val="FFFF00"/>
                </a:solidFill>
              </a:rPr>
              <a:t>Types of Iron Ore :-</a:t>
            </a:r>
          </a:p>
          <a:p>
            <a:endParaRPr lang="en-US" b="1" u="sng" dirty="0" smtClean="0">
              <a:solidFill>
                <a:schemeClr val="bg1"/>
              </a:solidFill>
            </a:endParaRPr>
          </a:p>
          <a:p>
            <a:r>
              <a:rPr lang="en-US" dirty="0" smtClean="0">
                <a:solidFill>
                  <a:schemeClr val="bg1"/>
                </a:solidFill>
              </a:rPr>
              <a:t>	a) Iron Ore Fines =&gt;               (Fe-62-64%)</a:t>
            </a:r>
          </a:p>
          <a:p>
            <a:r>
              <a:rPr lang="en-US" dirty="0" smtClean="0">
                <a:solidFill>
                  <a:schemeClr val="bg1"/>
                </a:solidFill>
              </a:rPr>
              <a:t>		             	         Size: -10 mm</a:t>
            </a:r>
          </a:p>
          <a:p>
            <a:r>
              <a:rPr lang="en-US" dirty="0" smtClean="0">
                <a:solidFill>
                  <a:schemeClr val="bg1"/>
                </a:solidFill>
              </a:rPr>
              <a:t>	  	Sources: NMDC </a:t>
            </a:r>
            <a:r>
              <a:rPr lang="en-US" dirty="0" err="1" smtClean="0">
                <a:solidFill>
                  <a:schemeClr val="bg1"/>
                </a:solidFill>
              </a:rPr>
              <a:t>Bailadila</a:t>
            </a:r>
            <a:r>
              <a:rPr lang="en-US" dirty="0" smtClean="0">
                <a:solidFill>
                  <a:schemeClr val="bg1"/>
                </a:solidFill>
              </a:rPr>
              <a:t> Mines</a:t>
            </a:r>
          </a:p>
          <a:p>
            <a:endParaRPr lang="en-US" dirty="0" smtClean="0">
              <a:solidFill>
                <a:schemeClr val="bg1"/>
              </a:solidFill>
            </a:endParaRPr>
          </a:p>
          <a:p>
            <a:r>
              <a:rPr lang="en-US" dirty="0" smtClean="0">
                <a:solidFill>
                  <a:schemeClr val="bg1"/>
                </a:solidFill>
              </a:rPr>
              <a:t>		</a:t>
            </a:r>
          </a:p>
          <a:p>
            <a:r>
              <a:rPr lang="en-US" dirty="0" smtClean="0">
                <a:solidFill>
                  <a:schemeClr val="bg1"/>
                </a:solidFill>
              </a:rPr>
              <a:t>	b) Iron Ore Lump  =&gt;                   (Fe-62-64%)</a:t>
            </a:r>
          </a:p>
          <a:p>
            <a:r>
              <a:rPr lang="en-US" dirty="0" smtClean="0">
                <a:solidFill>
                  <a:schemeClr val="bg1"/>
                </a:solidFill>
              </a:rPr>
              <a:t>		             	        Size: 10 -140 mm</a:t>
            </a:r>
          </a:p>
          <a:p>
            <a:r>
              <a:rPr lang="en-US" dirty="0" smtClean="0">
                <a:solidFill>
                  <a:schemeClr val="bg1"/>
                </a:solidFill>
              </a:rPr>
              <a:t>	  	    Sources: NMDC </a:t>
            </a:r>
            <a:r>
              <a:rPr lang="en-US" dirty="0" err="1" smtClean="0">
                <a:solidFill>
                  <a:schemeClr val="bg1"/>
                </a:solidFill>
              </a:rPr>
              <a:t>Bailadila</a:t>
            </a:r>
            <a:r>
              <a:rPr lang="en-US" dirty="0" smtClean="0">
                <a:solidFill>
                  <a:schemeClr val="bg1"/>
                </a:solidFill>
              </a:rPr>
              <a:t> Mines</a:t>
            </a:r>
          </a:p>
          <a:p>
            <a:r>
              <a:rPr lang="en-US" dirty="0" smtClean="0">
                <a:solidFill>
                  <a:schemeClr val="bg1"/>
                </a:solidFill>
              </a:rPr>
              <a:t>		</a:t>
            </a:r>
          </a:p>
          <a:p>
            <a:endParaRPr lang="en-US" dirty="0" smtClean="0">
              <a:solidFill>
                <a:schemeClr val="bg1"/>
              </a:solidFill>
            </a:endParaRPr>
          </a:p>
          <a:p>
            <a:r>
              <a:rPr lang="en-US" dirty="0" smtClean="0">
                <a:solidFill>
                  <a:schemeClr val="bg1"/>
                </a:solidFill>
              </a:rPr>
              <a:t>	c) CLO (Calibrated Lump Ore) =&gt; (Fe-62-64%)</a:t>
            </a:r>
          </a:p>
          <a:p>
            <a:r>
              <a:rPr lang="en-US" dirty="0" smtClean="0">
                <a:solidFill>
                  <a:schemeClr val="bg1"/>
                </a:solidFill>
              </a:rPr>
              <a:t>		             	        Size: 10 -140 mm</a:t>
            </a:r>
          </a:p>
          <a:p>
            <a:r>
              <a:rPr lang="en-US" dirty="0" smtClean="0">
                <a:solidFill>
                  <a:schemeClr val="bg1"/>
                </a:solidFill>
              </a:rPr>
              <a:t>	  	    Sources: NMDC </a:t>
            </a:r>
            <a:r>
              <a:rPr lang="en-US" dirty="0" err="1" smtClean="0">
                <a:solidFill>
                  <a:schemeClr val="bg1"/>
                </a:solidFill>
              </a:rPr>
              <a:t>Bailadila</a:t>
            </a:r>
            <a:r>
              <a:rPr lang="en-US" dirty="0" smtClean="0">
                <a:solidFill>
                  <a:schemeClr val="bg1"/>
                </a:solidFill>
              </a:rPr>
              <a:t> Mines</a:t>
            </a:r>
          </a:p>
          <a:p>
            <a:endParaRPr lang="en-US" dirty="0" smtClean="0">
              <a:solidFill>
                <a:schemeClr val="bg1"/>
              </a:solidFill>
            </a:endParaRPr>
          </a:p>
          <a:p>
            <a:r>
              <a:rPr lang="en-US" dirty="0" smtClean="0">
                <a:solidFill>
                  <a:schemeClr val="bg1"/>
                </a:solidFill>
              </a:rPr>
              <a:t>	</a:t>
            </a:r>
          </a:p>
          <a:p>
            <a:endParaRPr lang="en-US" dirty="0" smtClean="0">
              <a:solidFill>
                <a:schemeClr val="bg1"/>
              </a:solidFill>
            </a:endParaRPr>
          </a:p>
          <a:p>
            <a:r>
              <a:rPr lang="en-US" dirty="0" smtClean="0">
                <a:solidFill>
                  <a:schemeClr val="bg1"/>
                </a:solidFill>
              </a:rPr>
              <a:t>	d) Iron Ore Pellets =&gt; 		(Fe-62-64%)</a:t>
            </a:r>
          </a:p>
          <a:p>
            <a:r>
              <a:rPr lang="en-US" dirty="0" smtClean="0">
                <a:solidFill>
                  <a:schemeClr val="bg1"/>
                </a:solidFill>
              </a:rPr>
              <a:t>		             	        Size: 10 -140 mm</a:t>
            </a:r>
          </a:p>
          <a:p>
            <a:r>
              <a:rPr lang="en-US" dirty="0" smtClean="0">
                <a:solidFill>
                  <a:schemeClr val="bg1"/>
                </a:solidFill>
              </a:rPr>
              <a:t>	  	    Sources: NMDC </a:t>
            </a:r>
            <a:r>
              <a:rPr lang="en-US" dirty="0" err="1" smtClean="0">
                <a:solidFill>
                  <a:schemeClr val="bg1"/>
                </a:solidFill>
              </a:rPr>
              <a:t>Donimalai</a:t>
            </a:r>
            <a:r>
              <a:rPr lang="en-US" dirty="0" smtClean="0">
                <a:solidFill>
                  <a:schemeClr val="bg1"/>
                </a:solidFill>
              </a:rPr>
              <a:t> Pellets,</a:t>
            </a:r>
          </a:p>
          <a:p>
            <a:r>
              <a:rPr lang="en-US" dirty="0" smtClean="0">
                <a:solidFill>
                  <a:schemeClr val="bg1"/>
                </a:solidFill>
              </a:rPr>
              <a:t>			 KIOCL.</a:t>
            </a:r>
          </a:p>
          <a:p>
            <a:endParaRPr lang="en-US" dirty="0">
              <a:solidFill>
                <a:schemeClr val="bg1"/>
              </a:solidFill>
            </a:endParaRPr>
          </a:p>
        </p:txBody>
      </p:sp>
      <p:pic>
        <p:nvPicPr>
          <p:cNvPr id="9217" name="Picture 1" descr="C:\Users\user\Desktop\Original Old\RawMaterial Images\iron-ore-fines-1498798198-3096294.jpeg"/>
          <p:cNvPicPr>
            <a:picLocks noChangeAspect="1" noChangeArrowheads="1"/>
          </p:cNvPicPr>
          <p:nvPr/>
        </p:nvPicPr>
        <p:blipFill>
          <a:blip r:embed="rId3"/>
          <a:srcRect/>
          <a:stretch>
            <a:fillRect/>
          </a:stretch>
        </p:blipFill>
        <p:spPr bwMode="auto">
          <a:xfrm>
            <a:off x="5902240" y="221950"/>
            <a:ext cx="1800000" cy="1099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 descr="C:\Users\user\Desktop\Original Old\RawMaterial Images\iron-ore-fines-1498798198-3096294.jpeg"/>
          <p:cNvPicPr>
            <a:picLocks noChangeAspect="1" noChangeArrowheads="1"/>
          </p:cNvPicPr>
          <p:nvPr/>
        </p:nvPicPr>
        <p:blipFill>
          <a:blip r:embed="rId4"/>
          <a:stretch>
            <a:fillRect/>
          </a:stretch>
        </p:blipFill>
        <p:spPr bwMode="auto">
          <a:xfrm>
            <a:off x="5892951" y="1376040"/>
            <a:ext cx="1800000" cy="1207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 descr="C:\Users\user\Desktop\Original Old\RawMaterial Images\iron-ore-fines-1498798198-3096294.jpeg"/>
          <p:cNvPicPr>
            <a:picLocks noChangeAspect="1" noChangeArrowheads="1"/>
          </p:cNvPicPr>
          <p:nvPr/>
        </p:nvPicPr>
        <p:blipFill>
          <a:blip r:embed="rId5"/>
          <a:stretch>
            <a:fillRect/>
          </a:stretch>
        </p:blipFill>
        <p:spPr bwMode="auto">
          <a:xfrm>
            <a:off x="5885905" y="2645519"/>
            <a:ext cx="1800000" cy="1171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222" name="Picture 6" descr="C:\Users\user\Desktop\Original Old\RawMaterial Images\Iron Ore Pellet Exports.png"/>
          <p:cNvPicPr>
            <a:picLocks noChangeAspect="1" noChangeArrowheads="1"/>
          </p:cNvPicPr>
          <p:nvPr/>
        </p:nvPicPr>
        <p:blipFill>
          <a:blip r:embed="rId6"/>
          <a:srcRect/>
          <a:stretch>
            <a:fillRect/>
          </a:stretch>
        </p:blipFill>
        <p:spPr bwMode="auto">
          <a:xfrm>
            <a:off x="5877026" y="3906174"/>
            <a:ext cx="1800000" cy="1178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RINL-Logo.jpeg"/>
          <p:cNvPicPr>
            <a:picLocks noChangeAspect="1"/>
          </p:cNvPicPr>
          <p:nvPr/>
        </p:nvPicPr>
        <p:blipFill>
          <a:blip r:embed="rId7"/>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13" name="TextBox 12"/>
          <p:cNvSpPr txBox="1"/>
          <p:nvPr/>
        </p:nvSpPr>
        <p:spPr>
          <a:xfrm>
            <a:off x="665825" y="168675"/>
            <a:ext cx="7918882" cy="4832092"/>
          </a:xfrm>
          <a:prstGeom prst="rect">
            <a:avLst/>
          </a:prstGeom>
          <a:noFill/>
        </p:spPr>
        <p:txBody>
          <a:bodyPr wrap="square" rtlCol="0">
            <a:spAutoFit/>
          </a:bodyPr>
          <a:lstStyle/>
          <a:p>
            <a:r>
              <a:rPr lang="en-US" u="sng" dirty="0" smtClean="0">
                <a:solidFill>
                  <a:schemeClr val="bg1"/>
                </a:solidFill>
              </a:rPr>
              <a:t>Type of Coals</a:t>
            </a:r>
            <a:r>
              <a:rPr lang="en-US" dirty="0" smtClean="0">
                <a:solidFill>
                  <a:schemeClr val="bg1"/>
                </a:solidFill>
              </a:rPr>
              <a:t>:		     	</a:t>
            </a:r>
          </a:p>
          <a:p>
            <a:r>
              <a:rPr lang="en-US" dirty="0" smtClean="0">
                <a:solidFill>
                  <a:schemeClr val="bg1"/>
                </a:solidFill>
              </a:rPr>
              <a:t>	a) Non-Coking Coal	</a:t>
            </a:r>
          </a:p>
          <a:p>
            <a:r>
              <a:rPr lang="en-US" dirty="0" smtClean="0">
                <a:solidFill>
                  <a:schemeClr val="bg1"/>
                </a:solidFill>
              </a:rPr>
              <a:t>	      </a:t>
            </a:r>
            <a:r>
              <a:rPr lang="en-US" dirty="0" err="1" smtClean="0">
                <a:solidFill>
                  <a:schemeClr val="bg1"/>
                </a:solidFill>
              </a:rPr>
              <a:t>i</a:t>
            </a:r>
            <a:r>
              <a:rPr lang="en-US" dirty="0" smtClean="0">
                <a:solidFill>
                  <a:schemeClr val="bg1"/>
                </a:solidFill>
              </a:rPr>
              <a:t>) Imported Hard Coking Coal</a:t>
            </a:r>
          </a:p>
          <a:p>
            <a:r>
              <a:rPr lang="en-US" dirty="0" smtClean="0">
                <a:solidFill>
                  <a:schemeClr val="bg1"/>
                </a:solidFill>
              </a:rPr>
              <a:t>   	      ii) Imported Soft Coking Coal</a:t>
            </a:r>
          </a:p>
          <a:p>
            <a:r>
              <a:rPr lang="en-US" dirty="0" smtClean="0">
                <a:solidFill>
                  <a:schemeClr val="bg1"/>
                </a:solidFill>
              </a:rPr>
              <a:t>	      iii) PCI (Pulverized Coal Injection)</a:t>
            </a:r>
          </a:p>
          <a:p>
            <a:r>
              <a:rPr lang="en-US" dirty="0" smtClean="0">
                <a:solidFill>
                  <a:schemeClr val="bg1"/>
                </a:solidFill>
              </a:rPr>
              <a:t>	</a:t>
            </a:r>
          </a:p>
          <a:p>
            <a:r>
              <a:rPr lang="en-US" u="sng" dirty="0" smtClean="0">
                <a:solidFill>
                  <a:schemeClr val="bg1"/>
                </a:solidFill>
              </a:rPr>
              <a:t>Imported Hard Coking Coal</a:t>
            </a:r>
            <a:r>
              <a:rPr lang="en-US" dirty="0" smtClean="0">
                <a:solidFill>
                  <a:schemeClr val="bg1"/>
                </a:solidFill>
              </a:rPr>
              <a:t>: (Brand-wise) 					         		         </a:t>
            </a:r>
            <a:r>
              <a:rPr lang="en-US" dirty="0" err="1" smtClean="0">
                <a:solidFill>
                  <a:schemeClr val="bg1"/>
                </a:solidFill>
              </a:rPr>
              <a:t>PeakDown</a:t>
            </a:r>
            <a:r>
              <a:rPr lang="en-US" dirty="0" smtClean="0">
                <a:solidFill>
                  <a:schemeClr val="bg1"/>
                </a:solidFill>
              </a:rPr>
              <a:t>, </a:t>
            </a:r>
            <a:r>
              <a:rPr lang="en-US" dirty="0" err="1" smtClean="0">
                <a:solidFill>
                  <a:schemeClr val="bg1"/>
                </a:solidFill>
              </a:rPr>
              <a:t>Goonyella</a:t>
            </a:r>
            <a:r>
              <a:rPr lang="en-US" dirty="0" smtClean="0">
                <a:solidFill>
                  <a:schemeClr val="bg1"/>
                </a:solidFill>
              </a:rPr>
              <a:t>, </a:t>
            </a:r>
            <a:r>
              <a:rPr lang="en-US" dirty="0" err="1" smtClean="0">
                <a:solidFill>
                  <a:schemeClr val="bg1"/>
                </a:solidFill>
              </a:rPr>
              <a:t>Moranbah</a:t>
            </a:r>
            <a:r>
              <a:rPr lang="en-US" dirty="0" smtClean="0">
                <a:solidFill>
                  <a:schemeClr val="bg1"/>
                </a:solidFill>
              </a:rPr>
              <a:t> North,</a:t>
            </a:r>
          </a:p>
          <a:p>
            <a:r>
              <a:rPr lang="en-US" dirty="0" smtClean="0">
                <a:solidFill>
                  <a:schemeClr val="bg1"/>
                </a:solidFill>
              </a:rPr>
              <a:t>		         </a:t>
            </a:r>
            <a:r>
              <a:rPr lang="en-US" dirty="0" err="1" smtClean="0">
                <a:solidFill>
                  <a:schemeClr val="bg1"/>
                </a:solidFill>
              </a:rPr>
              <a:t>Cambaria</a:t>
            </a:r>
            <a:r>
              <a:rPr lang="en-US" dirty="0" smtClean="0">
                <a:solidFill>
                  <a:schemeClr val="bg1"/>
                </a:solidFill>
              </a:rPr>
              <a:t> Creek, </a:t>
            </a:r>
            <a:r>
              <a:rPr lang="en-US" dirty="0" err="1" smtClean="0">
                <a:solidFill>
                  <a:schemeClr val="bg1"/>
                </a:solidFill>
              </a:rPr>
              <a:t>Benga</a:t>
            </a:r>
            <a:r>
              <a:rPr lang="en-US" dirty="0" smtClean="0">
                <a:solidFill>
                  <a:schemeClr val="bg1"/>
                </a:solidFill>
              </a:rPr>
              <a:t> HCC.</a:t>
            </a:r>
          </a:p>
          <a:p>
            <a:r>
              <a:rPr lang="en-US" dirty="0" smtClean="0">
                <a:solidFill>
                  <a:schemeClr val="bg1"/>
                </a:solidFill>
              </a:rPr>
              <a:t>		         Sources: Australia, USA, Mozambique.</a:t>
            </a:r>
          </a:p>
          <a:p>
            <a:endParaRPr lang="en-US" dirty="0" smtClean="0">
              <a:solidFill>
                <a:schemeClr val="bg1"/>
              </a:solidFill>
            </a:endParaRPr>
          </a:p>
          <a:p>
            <a:r>
              <a:rPr lang="en-US" u="sng" dirty="0" smtClean="0">
                <a:solidFill>
                  <a:schemeClr val="bg1"/>
                </a:solidFill>
              </a:rPr>
              <a:t>Imported Soft Coking Coal</a:t>
            </a:r>
            <a:r>
              <a:rPr lang="en-US" dirty="0" smtClean="0">
                <a:solidFill>
                  <a:schemeClr val="bg1"/>
                </a:solidFill>
              </a:rPr>
              <a:t> : (Brand-wise) </a:t>
            </a:r>
          </a:p>
          <a:p>
            <a:r>
              <a:rPr lang="en-US" dirty="0" smtClean="0">
                <a:solidFill>
                  <a:schemeClr val="bg1"/>
                </a:solidFill>
              </a:rPr>
              <a:t>		        Kestrel, </a:t>
            </a:r>
            <a:r>
              <a:rPr lang="en-US" dirty="0" err="1" smtClean="0">
                <a:solidFill>
                  <a:schemeClr val="bg1"/>
                </a:solidFill>
              </a:rPr>
              <a:t>Moura</a:t>
            </a:r>
            <a:r>
              <a:rPr lang="en-US" dirty="0" smtClean="0">
                <a:solidFill>
                  <a:schemeClr val="bg1"/>
                </a:solidFill>
              </a:rPr>
              <a:t> Soft, Black Water 			        		        Soft, Blue Diamond Soft.</a:t>
            </a:r>
          </a:p>
          <a:p>
            <a:r>
              <a:rPr lang="en-US" dirty="0" smtClean="0">
                <a:solidFill>
                  <a:schemeClr val="bg1"/>
                </a:solidFill>
              </a:rPr>
              <a:t>	    	        Sources: Australia, </a:t>
            </a:r>
            <a:r>
              <a:rPr lang="en-US" dirty="0" err="1" smtClean="0">
                <a:solidFill>
                  <a:schemeClr val="bg1"/>
                </a:solidFill>
              </a:rPr>
              <a:t>Newzealand</a:t>
            </a:r>
            <a:r>
              <a:rPr lang="en-US" dirty="0" smtClean="0">
                <a:solidFill>
                  <a:schemeClr val="bg1"/>
                </a:solidFill>
              </a:rPr>
              <a:t>.</a:t>
            </a:r>
          </a:p>
          <a:p>
            <a:endParaRPr lang="en-US" dirty="0" smtClean="0">
              <a:solidFill>
                <a:schemeClr val="bg1"/>
              </a:solidFill>
            </a:endParaRPr>
          </a:p>
          <a:p>
            <a:r>
              <a:rPr lang="en-US" dirty="0" smtClean="0">
                <a:solidFill>
                  <a:schemeClr val="bg1"/>
                </a:solidFill>
              </a:rPr>
              <a:t>	b) Coking Coal</a:t>
            </a:r>
          </a:p>
          <a:p>
            <a:r>
              <a:rPr lang="en-US" dirty="0" smtClean="0">
                <a:solidFill>
                  <a:schemeClr val="bg1"/>
                </a:solidFill>
              </a:rPr>
              <a:t>	          </a:t>
            </a:r>
            <a:r>
              <a:rPr lang="en-US" dirty="0" err="1" smtClean="0">
                <a:solidFill>
                  <a:schemeClr val="bg1"/>
                </a:solidFill>
              </a:rPr>
              <a:t>i</a:t>
            </a:r>
            <a:r>
              <a:rPr lang="en-US" dirty="0" smtClean="0">
                <a:solidFill>
                  <a:schemeClr val="bg1"/>
                </a:solidFill>
              </a:rPr>
              <a:t>) Boiler Coal : </a:t>
            </a:r>
            <a:r>
              <a:rPr lang="en-US" dirty="0" err="1" smtClean="0">
                <a:solidFill>
                  <a:schemeClr val="bg1"/>
                </a:solidFill>
              </a:rPr>
              <a:t>Talcher,BOCM,Singareni</a:t>
            </a:r>
            <a:r>
              <a:rPr lang="en-US" dirty="0" smtClean="0">
                <a:solidFill>
                  <a:schemeClr val="bg1"/>
                </a:solidFill>
              </a:rPr>
              <a:t>.</a:t>
            </a:r>
          </a:p>
          <a:p>
            <a:r>
              <a:rPr lang="en-US" dirty="0" smtClean="0">
                <a:solidFill>
                  <a:schemeClr val="bg1"/>
                </a:solidFill>
              </a:rPr>
              <a:t>	          ii) Medium Coking Coal: </a:t>
            </a:r>
          </a:p>
          <a:p>
            <a:r>
              <a:rPr lang="en-US" dirty="0" smtClean="0">
                <a:solidFill>
                  <a:schemeClr val="bg1"/>
                </a:solidFill>
              </a:rPr>
              <a:t>	          iii) Prime Coking Coal:</a:t>
            </a:r>
          </a:p>
          <a:p>
            <a:r>
              <a:rPr lang="en-US" dirty="0" smtClean="0">
                <a:solidFill>
                  <a:schemeClr val="bg1"/>
                </a:solidFill>
              </a:rPr>
              <a:t>	          iv) Imported Boiler Coal: Mozambique.</a:t>
            </a:r>
          </a:p>
          <a:p>
            <a:endParaRPr lang="en-US" dirty="0">
              <a:solidFill>
                <a:schemeClr val="bg1"/>
              </a:solidFill>
            </a:endParaRPr>
          </a:p>
        </p:txBody>
      </p:sp>
      <p:pic>
        <p:nvPicPr>
          <p:cNvPr id="4" name="Picture 3" descr="RINL-Logo.jpeg"/>
          <p:cNvPicPr>
            <a:picLocks noChangeAspect="1"/>
          </p:cNvPicPr>
          <p:nvPr/>
        </p:nvPicPr>
        <p:blipFill>
          <a:blip r:embed="rId3"/>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13" name="TextBox 12"/>
          <p:cNvSpPr txBox="1"/>
          <p:nvPr/>
        </p:nvSpPr>
        <p:spPr>
          <a:xfrm>
            <a:off x="665825" y="168675"/>
            <a:ext cx="7918882" cy="4832092"/>
          </a:xfrm>
          <a:prstGeom prst="rect">
            <a:avLst/>
          </a:prstGeom>
          <a:noFill/>
        </p:spPr>
        <p:txBody>
          <a:bodyPr wrap="square" rtlCol="0">
            <a:spAutoFit/>
          </a:bodyPr>
          <a:lstStyle/>
          <a:p>
            <a:r>
              <a:rPr lang="en-US" u="sng" dirty="0" smtClean="0">
                <a:solidFill>
                  <a:schemeClr val="bg1"/>
                </a:solidFill>
              </a:rPr>
              <a:t>Type of Fluxes</a:t>
            </a:r>
            <a:r>
              <a:rPr lang="en-US" dirty="0" smtClean="0">
                <a:solidFill>
                  <a:schemeClr val="bg1"/>
                </a:solidFill>
              </a:rPr>
              <a:t>:		     	</a:t>
            </a:r>
          </a:p>
          <a:p>
            <a:r>
              <a:rPr lang="en-US" dirty="0" smtClean="0">
                <a:solidFill>
                  <a:schemeClr val="bg1"/>
                </a:solidFill>
              </a:rPr>
              <a:t>	a) Dolomite					</a:t>
            </a:r>
          </a:p>
          <a:p>
            <a:r>
              <a:rPr lang="en-US" dirty="0" smtClean="0">
                <a:solidFill>
                  <a:schemeClr val="bg1"/>
                </a:solidFill>
              </a:rPr>
              <a:t>	      </a:t>
            </a:r>
            <a:r>
              <a:rPr lang="en-US" dirty="0" err="1" smtClean="0">
                <a:solidFill>
                  <a:schemeClr val="bg1"/>
                </a:solidFill>
              </a:rPr>
              <a:t>i</a:t>
            </a:r>
            <a:r>
              <a:rPr lang="en-US" dirty="0" smtClean="0">
                <a:solidFill>
                  <a:schemeClr val="bg1"/>
                </a:solidFill>
              </a:rPr>
              <a:t>) BF Dolomite:</a:t>
            </a:r>
          </a:p>
          <a:p>
            <a:r>
              <a:rPr lang="en-US" dirty="0" smtClean="0">
                <a:solidFill>
                  <a:schemeClr val="bg1"/>
                </a:solidFill>
              </a:rPr>
              <a:t>		</a:t>
            </a:r>
          </a:p>
          <a:p>
            <a:r>
              <a:rPr lang="en-US" dirty="0" smtClean="0">
                <a:solidFill>
                  <a:schemeClr val="bg1"/>
                </a:solidFill>
              </a:rPr>
              <a:t>	Sources: Captive mines(</a:t>
            </a:r>
            <a:r>
              <a:rPr lang="en-US" dirty="0" err="1" smtClean="0">
                <a:solidFill>
                  <a:schemeClr val="bg1"/>
                </a:solidFill>
              </a:rPr>
              <a:t>Madharam</a:t>
            </a:r>
            <a:r>
              <a:rPr lang="en-US" dirty="0" smtClean="0">
                <a:solidFill>
                  <a:schemeClr val="bg1"/>
                </a:solidFill>
              </a:rPr>
              <a:t>), Private Party</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	      ii) SMS Dolomite:</a:t>
            </a:r>
          </a:p>
          <a:p>
            <a:r>
              <a:rPr lang="en-US" dirty="0" smtClean="0">
                <a:solidFill>
                  <a:schemeClr val="bg1"/>
                </a:solidFill>
              </a:rPr>
              <a:t>		Sources: Captive mines(</a:t>
            </a:r>
            <a:r>
              <a:rPr lang="en-US" dirty="0" err="1" smtClean="0">
                <a:solidFill>
                  <a:schemeClr val="bg1"/>
                </a:solidFill>
              </a:rPr>
              <a:t>Madharam</a:t>
            </a:r>
            <a:r>
              <a:rPr lang="en-US" dirty="0" smtClean="0">
                <a:solidFill>
                  <a:schemeClr val="bg1"/>
                </a:solidFill>
              </a:rPr>
              <a:t>), Private Party</a:t>
            </a:r>
          </a:p>
          <a:p>
            <a:endParaRPr lang="en-US" dirty="0" smtClean="0">
              <a:solidFill>
                <a:schemeClr val="bg1"/>
              </a:solidFill>
            </a:endParaRPr>
          </a:p>
          <a:p>
            <a:r>
              <a:rPr lang="en-US" dirty="0" smtClean="0">
                <a:solidFill>
                  <a:schemeClr val="bg1"/>
                </a:solidFill>
              </a:rPr>
              <a:t>    	</a:t>
            </a:r>
          </a:p>
          <a:p>
            <a:endParaRPr lang="en-US" dirty="0" smtClean="0">
              <a:solidFill>
                <a:schemeClr val="bg1"/>
              </a:solidFill>
            </a:endParaRPr>
          </a:p>
          <a:p>
            <a:r>
              <a:rPr lang="en-US" dirty="0" smtClean="0">
                <a:solidFill>
                  <a:schemeClr val="bg1"/>
                </a:solidFill>
              </a:rPr>
              <a:t>	b) Limestone</a:t>
            </a:r>
          </a:p>
          <a:p>
            <a:r>
              <a:rPr lang="en-US" dirty="0" smtClean="0">
                <a:solidFill>
                  <a:schemeClr val="bg1"/>
                </a:solidFill>
              </a:rPr>
              <a:t>	          </a:t>
            </a:r>
            <a:r>
              <a:rPr lang="en-US" dirty="0" err="1" smtClean="0">
                <a:solidFill>
                  <a:schemeClr val="bg1"/>
                </a:solidFill>
              </a:rPr>
              <a:t>i</a:t>
            </a:r>
            <a:r>
              <a:rPr lang="en-US" dirty="0" smtClean="0">
                <a:solidFill>
                  <a:schemeClr val="bg1"/>
                </a:solidFill>
              </a:rPr>
              <a:t>) BF Limestone</a:t>
            </a:r>
          </a:p>
          <a:p>
            <a:r>
              <a:rPr lang="en-US" dirty="0" smtClean="0">
                <a:solidFill>
                  <a:schemeClr val="bg1"/>
                </a:solidFill>
              </a:rPr>
              <a:t>	Sources: Captive mines(</a:t>
            </a:r>
            <a:r>
              <a:rPr lang="en-US" dirty="0" err="1" smtClean="0">
                <a:solidFill>
                  <a:schemeClr val="bg1"/>
                </a:solidFill>
              </a:rPr>
              <a:t>Jaggayapeta</a:t>
            </a:r>
            <a:r>
              <a:rPr lang="en-US" dirty="0" smtClean="0">
                <a:solidFill>
                  <a:schemeClr val="bg1"/>
                </a:solidFill>
              </a:rPr>
              <a:t>)</a:t>
            </a:r>
          </a:p>
          <a:p>
            <a:endParaRPr lang="en-US" dirty="0" smtClean="0">
              <a:solidFill>
                <a:schemeClr val="bg1"/>
              </a:solidFill>
            </a:endParaRPr>
          </a:p>
          <a:p>
            <a:r>
              <a:rPr lang="en-US" dirty="0" smtClean="0">
                <a:solidFill>
                  <a:schemeClr val="bg1"/>
                </a:solidFill>
              </a:rPr>
              <a:t>	          ii) SMS Limestone</a:t>
            </a:r>
          </a:p>
          <a:p>
            <a:r>
              <a:rPr lang="en-US" dirty="0" smtClean="0">
                <a:solidFill>
                  <a:schemeClr val="bg1"/>
                </a:solidFill>
              </a:rPr>
              <a:t>	Sources: </a:t>
            </a:r>
            <a:r>
              <a:rPr lang="en-US" dirty="0" err="1" smtClean="0">
                <a:solidFill>
                  <a:schemeClr val="bg1"/>
                </a:solidFill>
              </a:rPr>
              <a:t>UAE,Dubai</a:t>
            </a:r>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pic>
        <p:nvPicPr>
          <p:cNvPr id="3" name="Picture 2" descr="bf grade dolomite.jpg"/>
          <p:cNvPicPr>
            <a:picLocks noChangeAspect="1"/>
          </p:cNvPicPr>
          <p:nvPr/>
        </p:nvPicPr>
        <p:blipFill>
          <a:blip r:embed="rId3"/>
          <a:srcRect l="10820" t="12945" r="12028" b="10076"/>
          <a:stretch>
            <a:fillRect/>
          </a:stretch>
        </p:blipFill>
        <p:spPr>
          <a:xfrm>
            <a:off x="6835806" y="159799"/>
            <a:ext cx="1414715" cy="1411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bf grade dolomite.jpg"/>
          <p:cNvPicPr>
            <a:picLocks noChangeAspect="1"/>
          </p:cNvPicPr>
          <p:nvPr/>
        </p:nvPicPr>
        <p:blipFill>
          <a:blip r:embed="rId4"/>
          <a:stretch>
            <a:fillRect/>
          </a:stretch>
        </p:blipFill>
        <p:spPr>
          <a:xfrm>
            <a:off x="6818054" y="1775536"/>
            <a:ext cx="1421139" cy="1296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bf grade dolomite.jpg"/>
          <p:cNvPicPr>
            <a:picLocks noChangeAspect="1"/>
          </p:cNvPicPr>
          <p:nvPr/>
        </p:nvPicPr>
        <p:blipFill>
          <a:blip r:embed="rId5"/>
          <a:stretch>
            <a:fillRect/>
          </a:stretch>
        </p:blipFill>
        <p:spPr>
          <a:xfrm>
            <a:off x="6906827" y="3364637"/>
            <a:ext cx="1376039" cy="1367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bf grade dolomite.jpg"/>
          <p:cNvPicPr>
            <a:picLocks noChangeAspect="1"/>
          </p:cNvPicPr>
          <p:nvPr/>
        </p:nvPicPr>
        <p:blipFill>
          <a:blip r:embed="rId6"/>
          <a:stretch>
            <a:fillRect/>
          </a:stretch>
        </p:blipFill>
        <p:spPr>
          <a:xfrm>
            <a:off x="5317726" y="3387347"/>
            <a:ext cx="1376039" cy="13799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RINL-Logo.jpeg"/>
          <p:cNvPicPr>
            <a:picLocks noChangeAspect="1"/>
          </p:cNvPicPr>
          <p:nvPr/>
        </p:nvPicPr>
        <p:blipFill>
          <a:blip r:embed="rId7"/>
          <a:stretch>
            <a:fillRect/>
          </a:stretch>
        </p:blipFill>
        <p:spPr>
          <a:xfrm>
            <a:off x="28575" y="28575"/>
            <a:ext cx="534255" cy="727969"/>
          </a:xfrm>
          <a:prstGeom prst="rect">
            <a:avLst/>
          </a:prstGeom>
        </p:spPr>
      </p:pic>
    </p:spTree>
  </p:cSld>
  <p:clrMapOvr>
    <a:masterClrMapping/>
  </p:clrMapOvr>
  <p:transition spd="slow" advTm="606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2858609" y="915701"/>
            <a:ext cx="3320249" cy="504740"/>
          </a:xfrm>
          <a:prstGeom prst="rect">
            <a:avLst/>
          </a:prstGeom>
        </p:spPr>
        <p:txBody>
          <a:bodyPr spcFirstLastPara="1" wrap="square" lIns="0" tIns="0" rIns="0" bIns="0" anchor="t" anchorCtr="0">
            <a:noAutofit/>
          </a:bodyPr>
          <a:lstStyle/>
          <a:p>
            <a:r>
              <a:rPr lang="en-US" sz="2000" b="1" u="sng" dirty="0" smtClean="0">
                <a:solidFill>
                  <a:srgbClr val="FFFF00"/>
                </a:solidFill>
                <a:latin typeface="Lucida Handwriting" pitchFamily="66" charset="0"/>
              </a:rPr>
              <a:t>RAW MATERIALS</a:t>
            </a:r>
            <a:endParaRPr sz="2000" u="sng">
              <a:solidFill>
                <a:srgbClr val="FFFF00"/>
              </a:solidFill>
              <a:latin typeface="Lucida Handwriting" pitchFamily="66" charset="0"/>
            </a:endParaRPr>
          </a:p>
        </p:txBody>
      </p:sp>
      <p:grpSp>
        <p:nvGrpSpPr>
          <p:cNvPr id="2"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6" name="Picture 55" descr="Pride of Steel.jpg"/>
          <p:cNvPicPr>
            <a:picLocks noChangeAspect="1"/>
          </p:cNvPicPr>
          <p:nvPr/>
        </p:nvPicPr>
        <p:blipFill>
          <a:blip r:embed="rId3"/>
          <a:stretch>
            <a:fillRect/>
          </a:stretch>
        </p:blipFill>
        <p:spPr>
          <a:xfrm>
            <a:off x="3906872" y="124288"/>
            <a:ext cx="1117889" cy="699174"/>
          </a:xfrm>
          <a:prstGeom prst="rect">
            <a:avLst/>
          </a:prstGeom>
        </p:spPr>
      </p:pic>
      <p:pic>
        <p:nvPicPr>
          <p:cNvPr id="26" name="Picture 25" descr="Iron Ore Pellet Exports.png"/>
          <p:cNvPicPr>
            <a:picLocks noChangeAspect="1"/>
          </p:cNvPicPr>
          <p:nvPr/>
        </p:nvPicPr>
        <p:blipFill>
          <a:blip r:embed="rId4"/>
          <a:stretch>
            <a:fillRect/>
          </a:stretch>
        </p:blipFill>
        <p:spPr>
          <a:xfrm>
            <a:off x="2100862" y="1294545"/>
            <a:ext cx="1638369" cy="1303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descr="Iron Ore.jpg"/>
          <p:cNvPicPr>
            <a:picLocks noChangeAspect="1"/>
          </p:cNvPicPr>
          <p:nvPr/>
        </p:nvPicPr>
        <p:blipFill>
          <a:blip r:embed="rId5"/>
          <a:stretch>
            <a:fillRect/>
          </a:stretch>
        </p:blipFill>
        <p:spPr>
          <a:xfrm>
            <a:off x="177551" y="3133818"/>
            <a:ext cx="1722392" cy="1269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Picture 28" descr="lime-stone-dolomite-Bf Lime stone.jpg"/>
          <p:cNvPicPr>
            <a:picLocks noChangeAspect="1"/>
          </p:cNvPicPr>
          <p:nvPr/>
        </p:nvPicPr>
        <p:blipFill>
          <a:blip r:embed="rId6"/>
          <a:stretch>
            <a:fillRect/>
          </a:stretch>
        </p:blipFill>
        <p:spPr>
          <a:xfrm>
            <a:off x="2121768" y="3121268"/>
            <a:ext cx="1615732" cy="1282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descr="Mn Ore Lump.jpeg"/>
          <p:cNvPicPr>
            <a:picLocks noChangeAspect="1"/>
          </p:cNvPicPr>
          <p:nvPr/>
        </p:nvPicPr>
        <p:blipFill>
          <a:blip r:embed="rId7"/>
          <a:stretch>
            <a:fillRect/>
          </a:stretch>
        </p:blipFill>
        <p:spPr>
          <a:xfrm>
            <a:off x="3942673" y="3130997"/>
            <a:ext cx="1655641" cy="12560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descr="bf dolomite- bf L S.jpg"/>
          <p:cNvPicPr>
            <a:picLocks noChangeAspect="1"/>
          </p:cNvPicPr>
          <p:nvPr/>
        </p:nvPicPr>
        <p:blipFill>
          <a:blip r:embed="rId8"/>
          <a:srcRect l="2056" t="2160" b="16050"/>
          <a:stretch>
            <a:fillRect/>
          </a:stretch>
        </p:blipFill>
        <p:spPr>
          <a:xfrm>
            <a:off x="5743848" y="1358286"/>
            <a:ext cx="3275860" cy="28586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Rectangle 32"/>
          <p:cNvSpPr/>
          <p:nvPr/>
        </p:nvSpPr>
        <p:spPr>
          <a:xfrm>
            <a:off x="2148388" y="2661402"/>
            <a:ext cx="1526966"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PELLETS</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sp>
        <p:nvSpPr>
          <p:cNvPr id="36" name="Rectangle 35"/>
          <p:cNvSpPr/>
          <p:nvPr/>
        </p:nvSpPr>
        <p:spPr>
          <a:xfrm>
            <a:off x="2111490" y="4434146"/>
            <a:ext cx="1606857"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BF LIME STONE</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sp>
        <p:nvSpPr>
          <p:cNvPr id="38" name="Rectangle 37"/>
          <p:cNvSpPr/>
          <p:nvPr/>
        </p:nvSpPr>
        <p:spPr>
          <a:xfrm>
            <a:off x="159800" y="4414992"/>
            <a:ext cx="1713390"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IRON ORE LUMP</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sp>
        <p:nvSpPr>
          <p:cNvPr id="39" name="Rectangle 38"/>
          <p:cNvSpPr/>
          <p:nvPr/>
        </p:nvSpPr>
        <p:spPr>
          <a:xfrm>
            <a:off x="5761609" y="4269673"/>
            <a:ext cx="3240356" cy="461665"/>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400"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LIMESTONE &amp; DOLOMITE</a:t>
            </a:r>
            <a:endParaRPr lang="en-US" sz="2400"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sp>
        <p:nvSpPr>
          <p:cNvPr id="32" name="Rectangle 31"/>
          <p:cNvSpPr/>
          <p:nvPr/>
        </p:nvSpPr>
        <p:spPr>
          <a:xfrm>
            <a:off x="3921535" y="4424382"/>
            <a:ext cx="1669002"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MANGANEESE ORE LUMP</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pic>
        <p:nvPicPr>
          <p:cNvPr id="35" name="Picture 34" descr="manganese-ore-fines.jpg"/>
          <p:cNvPicPr>
            <a:picLocks noChangeAspect="1"/>
          </p:cNvPicPr>
          <p:nvPr/>
        </p:nvPicPr>
        <p:blipFill>
          <a:blip r:embed="rId9"/>
          <a:stretch>
            <a:fillRect/>
          </a:stretch>
        </p:blipFill>
        <p:spPr>
          <a:xfrm>
            <a:off x="3883632" y="1301403"/>
            <a:ext cx="1720994" cy="128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0" name="Rectangle 39"/>
          <p:cNvSpPr/>
          <p:nvPr/>
        </p:nvSpPr>
        <p:spPr>
          <a:xfrm>
            <a:off x="3977196" y="2661485"/>
            <a:ext cx="1572827"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MN ORE FINES</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sp>
        <p:nvSpPr>
          <p:cNvPr id="43" name="Rectangle 42"/>
          <p:cNvSpPr/>
          <p:nvPr/>
        </p:nvSpPr>
        <p:spPr>
          <a:xfrm>
            <a:off x="240858" y="2656380"/>
            <a:ext cx="1541758" cy="307777"/>
          </a:xfrm>
          <a:prstGeom prst="rect">
            <a:avLst/>
          </a:prstGeom>
          <a:solidFill>
            <a:schemeClr val="tx2"/>
          </a:solid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b="1" i="1" cap="none" spc="0" dirty="0" smtClean="0">
                <a:ln/>
                <a:solidFill>
                  <a:schemeClr val="tx1"/>
                </a:solidFill>
                <a:effectLst>
                  <a:outerShdw blurRad="38100" dist="38100" dir="2700000" algn="tl">
                    <a:srgbClr val="000000">
                      <a:alpha val="43137"/>
                    </a:srgbClr>
                  </a:outerShdw>
                </a:effectLst>
                <a:latin typeface="CordiaUPC" pitchFamily="34" charset="-34"/>
                <a:cs typeface="CordiaUPC" pitchFamily="34" charset="-34"/>
              </a:rPr>
              <a:t>IRON ORE FINES</a:t>
            </a:r>
            <a:endParaRPr lang="en-US" b="1" i="1" cap="none" spc="0" dirty="0">
              <a:ln/>
              <a:solidFill>
                <a:schemeClr val="tx1"/>
              </a:solidFill>
              <a:effectLst>
                <a:outerShdw blurRad="38100" dist="38100" dir="2700000" algn="tl">
                  <a:srgbClr val="000000">
                    <a:alpha val="43137"/>
                  </a:srgbClr>
                </a:outerShdw>
              </a:effectLst>
              <a:latin typeface="CordiaUPC" pitchFamily="34" charset="-34"/>
              <a:cs typeface="CordiaUPC" pitchFamily="34" charset="-34"/>
            </a:endParaRPr>
          </a:p>
        </p:txBody>
      </p:sp>
      <p:pic>
        <p:nvPicPr>
          <p:cNvPr id="37" name="Picture 36" descr="RINL-Logo.jpeg"/>
          <p:cNvPicPr>
            <a:picLocks noChangeAspect="1"/>
          </p:cNvPicPr>
          <p:nvPr/>
        </p:nvPicPr>
        <p:blipFill>
          <a:blip r:embed="rId10"/>
          <a:stretch>
            <a:fillRect/>
          </a:stretch>
        </p:blipFill>
        <p:spPr>
          <a:xfrm>
            <a:off x="28575" y="28575"/>
            <a:ext cx="534255" cy="727969"/>
          </a:xfrm>
          <a:prstGeom prst="rect">
            <a:avLst/>
          </a:prstGeom>
        </p:spPr>
      </p:pic>
      <p:pic>
        <p:nvPicPr>
          <p:cNvPr id="41" name="Picture 1" descr="C:\Users\user\Desktop\Original Old\RawMaterial Images\iron-ore-fines-1498798198-3096294.jpeg"/>
          <p:cNvPicPr>
            <a:picLocks noChangeAspect="1" noChangeArrowheads="1"/>
          </p:cNvPicPr>
          <p:nvPr/>
        </p:nvPicPr>
        <p:blipFill>
          <a:blip r:embed="rId11">
            <a:lum contrast="-30000"/>
          </a:blip>
          <a:srcRect/>
          <a:stretch>
            <a:fillRect/>
          </a:stretch>
        </p:blipFill>
        <p:spPr bwMode="auto">
          <a:xfrm>
            <a:off x="122877" y="1296140"/>
            <a:ext cx="1800000" cy="13138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advTm="6060">
    <p:fade/>
  </p:transition>
  <p:timing>
    <p:tnLst>
      <p:par>
        <p:cTn id="1" dur="indefinite" restart="never" nodeType="tmRoot"/>
      </p:par>
    </p:tnLst>
  </p:timing>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372</Words>
  <PresentationFormat>On-screen Show (16:9)</PresentationFormat>
  <Paragraphs>173</Paragraphs>
  <Slides>20</Slides>
  <Notes>18</Notes>
  <HiddenSlides>0</HiddenSlides>
  <MMClips>1</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Technology Project Proposal Minitheme by Slidesgo</vt:lpstr>
      <vt:lpstr>Slidesgo Final Pages</vt:lpstr>
      <vt:lpstr>WELCOME TO VISAKHAPATNAM STEELPLANT</vt:lpstr>
      <vt:lpstr>In Partial Fulfillment for Trade Apprenticeship Training</vt:lpstr>
      <vt:lpstr>VIEW OF ADMIN BUILDING AND STEELPLANT</vt:lpstr>
      <vt:lpstr>INTRODUCTION</vt:lpstr>
      <vt:lpstr>FLOW CHART</vt:lpstr>
      <vt:lpstr>Slide 6</vt:lpstr>
      <vt:lpstr>Slide 7</vt:lpstr>
      <vt:lpstr>Slide 8</vt:lpstr>
      <vt:lpstr>RAW MATERIALS</vt:lpstr>
      <vt:lpstr>FLUXES</vt:lpstr>
      <vt:lpstr>COALS</vt:lpstr>
      <vt:lpstr>SPECIFICATIONS OF IRON ORE</vt:lpstr>
      <vt:lpstr>Slide 13</vt:lpstr>
      <vt:lpstr>Slide 14</vt:lpstr>
      <vt:lpstr>Slide 15</vt:lpstr>
      <vt:lpstr>ROUTE MAP FOR SHIFTING OF IRON ORE FROM IOSA TO MUY – OHP BEDS</vt:lpstr>
      <vt:lpstr>Slide 17</vt:lpstr>
      <vt:lpstr>RINL - PRODUCTS</vt:lpstr>
      <vt:lpstr>Slide 19</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VISAKHAPATNAM STEEL PLANT RASHTRIYA ISPAT NIGAM LIMITED PROJECT PROPOSAL MINITHEME</dc:title>
  <dc:creator>user</dc:creator>
  <cp:lastModifiedBy>user</cp:lastModifiedBy>
  <cp:revision>117</cp:revision>
  <dcterms:modified xsi:type="dcterms:W3CDTF">2022-09-01T06:53:34Z</dcterms:modified>
</cp:coreProperties>
</file>